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划重点，后面要用到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38595" indent="-379845">
              <a:buClr>
                <a:srgbClr val="000000"/>
              </a:buClr>
              <a:buSzPts val="1400"/>
              <a:buFont typeface="Arial"/>
              <a:buChar char="●"/>
            </a:pPr>
            <a:r>
              <a:t>问题：</a:t>
            </a:r>
          </a:p>
          <a:p>
            <a:pPr marL="538595" indent="-379845">
              <a:buClr>
                <a:srgbClr val="000000"/>
              </a:buClr>
              <a:buSzPts val="1400"/>
              <a:buFont typeface="Arial"/>
              <a:buChar char="●"/>
            </a:pPr>
            <a:r>
              <a:t>YAML 是 JSON 的超集，能表示的含义更多，这也带来一个坏处就是解析性能比 JSON 差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标题文本</a:t>
            </a:r>
          </a:p>
        </p:txBody>
      </p:sp>
      <p:sp>
        <p:nvSpPr>
          <p:cNvPr id="92" name="正文级别 1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文本"/>
          <p:cNvSpPr txBox="1"/>
          <p:nvPr>
            <p:ph type="title"/>
          </p:nvPr>
        </p:nvSpPr>
        <p:spPr>
          <a:xfrm>
            <a:off x="666750" y="862012"/>
            <a:ext cx="7810500" cy="1743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8" name="正文级别 1…"/>
          <p:cNvSpPr txBox="1"/>
          <p:nvPr>
            <p:ph type="body" sz="quarter" idx="1"/>
          </p:nvPr>
        </p:nvSpPr>
        <p:spPr>
          <a:xfrm>
            <a:off x="666750" y="2652713"/>
            <a:ext cx="78105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59;p15"/>
          <p:cNvSpPr/>
          <p:nvPr>
            <p:ph type="pic" idx="13"/>
          </p:nvPr>
        </p:nvSpPr>
        <p:spPr>
          <a:xfrm>
            <a:off x="1172238" y="252413"/>
            <a:ext cx="6801001" cy="3276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标题文本"/>
          <p:cNvSpPr txBox="1"/>
          <p:nvPr>
            <p:ph type="title"/>
          </p:nvPr>
        </p:nvSpPr>
        <p:spPr>
          <a:xfrm>
            <a:off x="238125" y="3567112"/>
            <a:ext cx="8667600" cy="7524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sz="quarter" idx="1"/>
          </p:nvPr>
        </p:nvSpPr>
        <p:spPr>
          <a:xfrm>
            <a:off x="238125" y="4291012"/>
            <a:ext cx="86676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文本"/>
          <p:cNvSpPr txBox="1"/>
          <p:nvPr>
            <p:ph type="title"/>
          </p:nvPr>
        </p:nvSpPr>
        <p:spPr>
          <a:xfrm>
            <a:off x="666750" y="1700213"/>
            <a:ext cx="7810500" cy="1743001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7;p17"/>
          <p:cNvSpPr/>
          <p:nvPr>
            <p:ph type="pic" sz="half" idx="13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标题文本"/>
          <p:cNvSpPr txBox="1"/>
          <p:nvPr>
            <p:ph type="title"/>
          </p:nvPr>
        </p:nvSpPr>
        <p:spPr>
          <a:xfrm>
            <a:off x="619125" y="357188"/>
            <a:ext cx="3833701" cy="2081100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6" name="正文级别 1…"/>
          <p:cNvSpPr txBox="1"/>
          <p:nvPr>
            <p:ph type="body" sz="quarter" idx="1"/>
          </p:nvPr>
        </p:nvSpPr>
        <p:spPr>
          <a:xfrm>
            <a:off x="619125" y="2447925"/>
            <a:ext cx="3833701" cy="21480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5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3" name="正文级别 1…"/>
          <p:cNvSpPr txBox="1"/>
          <p:nvPr>
            <p:ph type="body" idx="1"/>
          </p:nvPr>
        </p:nvSpPr>
        <p:spPr>
          <a:xfrm>
            <a:off x="633412" y="1181100"/>
            <a:ext cx="7877101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4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79;p20"/>
          <p:cNvSpPr/>
          <p:nvPr>
            <p:ph type="pic" sz="half" idx="13"/>
          </p:nvPr>
        </p:nvSpPr>
        <p:spPr>
          <a:xfrm>
            <a:off x="4938712" y="1181100"/>
            <a:ext cx="3571801" cy="34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3" name="正文级别 1…"/>
          <p:cNvSpPr txBox="1"/>
          <p:nvPr>
            <p:ph type="body" sz="half" idx="1"/>
          </p:nvPr>
        </p:nvSpPr>
        <p:spPr>
          <a:xfrm>
            <a:off x="633412" y="1181100"/>
            <a:ext cx="3833702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4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正文级别 1…"/>
          <p:cNvSpPr txBox="1"/>
          <p:nvPr>
            <p:ph type="body" idx="1"/>
          </p:nvPr>
        </p:nvSpPr>
        <p:spPr>
          <a:xfrm>
            <a:off x="633412" y="666750"/>
            <a:ext cx="7877101" cy="3810000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标题文本</a:t>
            </a:r>
          </a:p>
        </p:txBody>
      </p:sp>
      <p:sp>
        <p:nvSpPr>
          <p:cNvPr id="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87;p22"/>
          <p:cNvSpPr/>
          <p:nvPr>
            <p:ph type="pic" sz="quarter" idx="13"/>
          </p:nvPr>
        </p:nvSpPr>
        <p:spPr>
          <a:xfrm>
            <a:off x="5910262" y="2643188"/>
            <a:ext cx="2776501" cy="2081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Google Shape;88;p22"/>
          <p:cNvSpPr/>
          <p:nvPr>
            <p:ph type="pic" sz="quarter" idx="14"/>
          </p:nvPr>
        </p:nvSpPr>
        <p:spPr>
          <a:xfrm>
            <a:off x="5910262" y="423862"/>
            <a:ext cx="2776501" cy="2081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1" name="Google Shape;89;p22"/>
          <p:cNvSpPr/>
          <p:nvPr>
            <p:ph type="pic" idx="15"/>
          </p:nvPr>
        </p:nvSpPr>
        <p:spPr>
          <a:xfrm>
            <a:off x="452437" y="423862"/>
            <a:ext cx="5315101" cy="430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正文级别 1…"/>
          <p:cNvSpPr txBox="1"/>
          <p:nvPr>
            <p:ph type="body" sz="quarter" idx="1"/>
          </p:nvPr>
        </p:nvSpPr>
        <p:spPr>
          <a:xfrm>
            <a:off x="895350" y="3357562"/>
            <a:ext cx="7358100" cy="2196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2640" indent="-167640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0" name="Google Shape;93;p23"/>
          <p:cNvSpPr txBox="1"/>
          <p:nvPr>
            <p:ph type="body" sz="quarter" idx="13"/>
          </p:nvPr>
        </p:nvSpPr>
        <p:spPr>
          <a:xfrm>
            <a:off x="895350" y="2255043"/>
            <a:ext cx="7358099" cy="357301"/>
          </a:xfrm>
          <a:prstGeom prst="rect">
            <a:avLst/>
          </a:prstGeom>
        </p:spPr>
        <p:txBody>
          <a:bodyPr lIns="19050" tIns="19050" rIns="19050" bIns="19050" anchor="ctr"/>
          <a:lstStyle/>
          <a:p>
            <a:pPr marL="228600" indent="0" algn="ctr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96;p24"/>
          <p:cNvSpPr/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9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8" name="正文级别 1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366485" indent="-226785">
              <a:buSzPts val="1000"/>
              <a:defRPr sz="1000"/>
            </a:pP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标题文本</a:t>
            </a:r>
          </a:p>
        </p:txBody>
      </p:sp>
      <p:sp>
        <p:nvSpPr>
          <p:cNvPr id="56" name="正文级别 1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标题文本</a:t>
            </a:r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73" name="标题文本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标题文本</a:t>
            </a:r>
          </a:p>
        </p:txBody>
      </p:sp>
      <p:sp>
        <p:nvSpPr>
          <p:cNvPr id="74" name="正文级别 1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文级别 1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lnSpc>
                <a:spcPct val="100000"/>
              </a:lnSpc>
              <a:defRPr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developer.github.com/v3/" TargetMode="External"/><Relationship Id="rId4" Type="http://schemas.openxmlformats.org/officeDocument/2006/relationships/hyperlink" Target="https://open-platform.theguardian.com/documentation/" TargetMode="External"/><Relationship Id="rId5" Type="http://schemas.openxmlformats.org/officeDocument/2006/relationships/hyperlink" Target="http://www.icndb.com/api/" TargetMode="External"/><Relationship Id="rId6" Type="http://schemas.openxmlformats.org/officeDocument/2006/relationships/hyperlink" Target="https://docs.thecatapi.com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www.getpostman.com/downloads/" TargetMode="External"/><Relationship Id="rId4" Type="http://schemas.openxmlformats.org/officeDocument/2006/relationships/hyperlink" Target="https://github.com/bytedance-android/Chapter-5.git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reference/org/json/JSONObject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github.com/google/gson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reference/java/net/HttpURLConnection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reference/java/net/HttpURLConnection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square.github.io/retrofit/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square.github.io/retrofit/" TargetMode="External"/><Relationship Id="rId4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reference/android/os/NetworkOnMainThreadException" TargetMode="External"/><Relationship Id="rId4" Type="http://schemas.openxmlformats.org/officeDocument/2006/relationships/hyperlink" Target="https://developer.android.com/training/basics/network-ops/connecting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guide/components/processes-and-threads#Threads" TargetMode="External"/><Relationship Id="rId4" Type="http://schemas.openxmlformats.org/officeDocument/2006/relationships/hyperlink" Target="https://developer.android.com/guide/components/processes-and-threads#WorkerThreads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://test.androidcamp.bytedance.com/mini_douyin/invoke/video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://test.androidcamp.bytedance.com/mini_douyin/invoke/video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://test.androidcamp.bytedance.com/mini_douyin/invoke/video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en.wikipedia.org/wiki/Representational_state_transfer#cite_note-thereisnorightway-17" TargetMode="External"/><Relationship Id="rId4" Type="http://schemas.openxmlformats.org/officeDocument/2006/relationships/hyperlink" Target="https://en.wikipedia.org/wiki/Representational_state_transfer" TargetMode="External"/><Relationship Id="rId5" Type="http://schemas.openxmlformats.org/officeDocument/2006/relationships/hyperlink" Target="http://www.restapitutorial.com" TargetMode="External"/><Relationship Id="rId6" Type="http://schemas.openxmlformats.org/officeDocument/2006/relationships/hyperlink" Target="https://www.runoob.com/w3cnote/restful-architecture.html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hyperlink" Target="https://yaml.org/" TargetMode="External"/><Relationship Id="rId4" Type="http://schemas.openxmlformats.org/officeDocument/2006/relationships/hyperlink" Target="https://learnxinyminutes.com/docs/yaml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104;p26" descr="Google Shape;10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105;p26"/>
          <p:cNvSpPr txBox="1"/>
          <p:nvPr/>
        </p:nvSpPr>
        <p:spPr>
          <a:xfrm>
            <a:off x="585815" y="1864842"/>
            <a:ext cx="8266748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RESTful web APIs &amp; Multithreading</a:t>
            </a:r>
          </a:p>
        </p:txBody>
      </p:sp>
      <p:sp>
        <p:nvSpPr>
          <p:cNvPr id="217" name="Google Shape;105;p26"/>
          <p:cNvSpPr txBox="1"/>
          <p:nvPr/>
        </p:nvSpPr>
        <p:spPr>
          <a:xfrm>
            <a:off x="637186" y="3038173"/>
            <a:ext cx="4728527" cy="273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Bytedance Android Developer: Enlong Xia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RESTful web services</a:t>
            </a:r>
          </a:p>
        </p:txBody>
      </p:sp>
      <p:sp>
        <p:nvSpPr>
          <p:cNvPr id="271" name="Google Shape;118;p28"/>
          <p:cNvSpPr txBox="1"/>
          <p:nvPr/>
        </p:nvSpPr>
        <p:spPr>
          <a:xfrm>
            <a:off x="1348092" y="1754859"/>
            <a:ext cx="8563956" cy="277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000"/>
              <a:buFont typeface="Arial"/>
              <a:buChar char="❏"/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Github API</a:t>
            </a:r>
            <a:r>
              <a:t>   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000"/>
              <a:buFont typeface="Arial"/>
              <a:buChar char="❏"/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The Guardian</a:t>
            </a:r>
            <a:r>
              <a:t>   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000"/>
              <a:buFont typeface="Arial"/>
              <a:buChar char="❏"/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Chuck Norris</a:t>
            </a:r>
            <a:r>
              <a:t>   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000"/>
              <a:buFont typeface="Arial"/>
              <a:buChar char="❏"/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The Cat Api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000"/>
              <a:buFont typeface="Arial"/>
              <a:buChar char="❏"/>
              <a:defRPr sz="2000">
                <a:solidFill>
                  <a:srgbClr val="3A5BAE"/>
                </a:solidFill>
              </a:defRPr>
            </a:pPr>
            <a:r>
              <a:t>URLs in your browser</a:t>
            </a:r>
          </a:p>
        </p:txBody>
      </p:sp>
      <p:sp>
        <p:nvSpPr>
          <p:cNvPr id="272" name="Google Shape;118;p28"/>
          <p:cNvSpPr txBox="1"/>
          <p:nvPr/>
        </p:nvSpPr>
        <p:spPr>
          <a:xfrm>
            <a:off x="393758" y="1176278"/>
            <a:ext cx="8563956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000"/>
              <a:buFont typeface="Arial"/>
              <a:buChar char="❏"/>
              <a:defRPr sz="2000">
                <a:solidFill>
                  <a:srgbClr val="3A5BAE"/>
                </a:solidFill>
              </a:defRPr>
            </a:lvl1pPr>
          </a:lstStyle>
          <a:p>
            <a:pPr/>
            <a:r>
              <a:t>Examples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JSON Data Types</a:t>
            </a:r>
          </a:p>
        </p:txBody>
      </p:sp>
      <p:sp>
        <p:nvSpPr>
          <p:cNvPr id="276" name="Google Shape;118;p28"/>
          <p:cNvSpPr txBox="1"/>
          <p:nvPr/>
        </p:nvSpPr>
        <p:spPr>
          <a:xfrm>
            <a:off x="551458" y="10700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lvl1pPr>
          </a:lstStyle>
          <a:p>
            <a:pPr/>
            <a:r>
              <a:t>In JSON, values must be one of the following data types: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JSON Data Types</a:t>
            </a:r>
          </a:p>
        </p:txBody>
      </p:sp>
      <p:sp>
        <p:nvSpPr>
          <p:cNvPr id="280" name="Google Shape;118;p28"/>
          <p:cNvSpPr txBox="1"/>
          <p:nvPr/>
        </p:nvSpPr>
        <p:spPr>
          <a:xfrm>
            <a:off x="806748" y="1118058"/>
            <a:ext cx="1945211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JSON strings</a:t>
            </a:r>
          </a:p>
        </p:txBody>
      </p:sp>
      <p:sp>
        <p:nvSpPr>
          <p:cNvPr id="281" name="Google Shape;118;p28"/>
          <p:cNvSpPr txBox="1"/>
          <p:nvPr/>
        </p:nvSpPr>
        <p:spPr>
          <a:xfrm>
            <a:off x="806748" y="1597262"/>
            <a:ext cx="3798811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JSON Numbers, integer or float</a:t>
            </a:r>
          </a:p>
        </p:txBody>
      </p:sp>
      <p:sp>
        <p:nvSpPr>
          <p:cNvPr id="282" name="&quot;John&quot;"/>
          <p:cNvSpPr txBox="1"/>
          <p:nvPr/>
        </p:nvSpPr>
        <p:spPr>
          <a:xfrm>
            <a:off x="5187289" y="1188332"/>
            <a:ext cx="69067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500"/>
              </a:lnSpc>
              <a:defRPr sz="14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lvl1pPr>
          </a:lstStyle>
          <a:p>
            <a:pPr/>
            <a:r>
              <a:t>"John"</a:t>
            </a:r>
          </a:p>
        </p:txBody>
      </p:sp>
      <p:sp>
        <p:nvSpPr>
          <p:cNvPr id="283" name="30"/>
          <p:cNvSpPr txBox="1"/>
          <p:nvPr/>
        </p:nvSpPr>
        <p:spPr>
          <a:xfrm>
            <a:off x="5187289" y="1703580"/>
            <a:ext cx="2996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500"/>
              </a:lnSpc>
              <a:defRPr sz="1400">
                <a:solidFill>
                  <a:srgbClr val="FF0000"/>
                </a:solidFill>
                <a:latin typeface="+mn-lt"/>
                <a:ea typeface="+mn-ea"/>
                <a:cs typeface="+mn-cs"/>
                <a:sym typeface="Consolas"/>
              </a:defRPr>
            </a:lvl1pPr>
          </a:lstStyle>
          <a:p>
            <a:pPr>
              <a:defRPr>
                <a:solidFill>
                  <a:srgbClr val="A52A2A"/>
                </a:solidFill>
              </a:defRPr>
            </a:pPr>
            <a:r>
              <a:rPr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84" name="Google Shape;118;p28"/>
          <p:cNvSpPr txBox="1"/>
          <p:nvPr/>
        </p:nvSpPr>
        <p:spPr>
          <a:xfrm>
            <a:off x="806748" y="3737497"/>
            <a:ext cx="1945211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JSON Objects</a:t>
            </a:r>
          </a:p>
        </p:txBody>
      </p:sp>
      <p:sp>
        <p:nvSpPr>
          <p:cNvPr id="285" name="{ &quot;name&quot;:&quot;John&quot;, &quot;age&quot;:30, &quot;city&quot;:&quot;New York&quot; }"/>
          <p:cNvSpPr txBox="1"/>
          <p:nvPr/>
        </p:nvSpPr>
        <p:spPr>
          <a:xfrm>
            <a:off x="2864435" y="3807771"/>
            <a:ext cx="4600884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500"/>
              </a:lnSpc>
              <a:defRPr sz="14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{ </a:t>
            </a:r>
            <a:r>
              <a:t>"name"</a:t>
            </a:r>
            <a:r>
              <a:rPr>
                <a:solidFill>
                  <a:srgbClr val="000000"/>
                </a:solidFill>
              </a:rPr>
              <a:t>:</a:t>
            </a:r>
            <a:r>
              <a:t>"John"</a:t>
            </a:r>
            <a:r>
              <a:rPr>
                <a:solidFill>
                  <a:srgbClr val="000000"/>
                </a:solidFill>
              </a:rPr>
              <a:t>, </a:t>
            </a:r>
            <a:r>
              <a:t>"age"</a:t>
            </a:r>
            <a:r>
              <a:rPr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FF0000"/>
                </a:solidFill>
              </a:rPr>
              <a:t>30</a:t>
            </a:r>
            <a:r>
              <a:rPr>
                <a:solidFill>
                  <a:srgbClr val="000000"/>
                </a:solidFill>
              </a:rPr>
              <a:t>, </a:t>
            </a:r>
            <a:r>
              <a:t>"city"</a:t>
            </a:r>
            <a:r>
              <a:rPr>
                <a:solidFill>
                  <a:srgbClr val="000000"/>
                </a:solidFill>
              </a:rPr>
              <a:t>:</a:t>
            </a:r>
            <a:r>
              <a:t>"New York"</a:t>
            </a:r>
            <a:r>
              <a:rPr>
                <a:solidFill>
                  <a:srgbClr val="000000"/>
                </a:solidFill>
              </a:rPr>
              <a:t> }</a:t>
            </a:r>
          </a:p>
        </p:txBody>
      </p:sp>
      <p:sp>
        <p:nvSpPr>
          <p:cNvPr id="286" name="Google Shape;118;p28"/>
          <p:cNvSpPr txBox="1"/>
          <p:nvPr/>
        </p:nvSpPr>
        <p:spPr>
          <a:xfrm>
            <a:off x="806748" y="2098471"/>
            <a:ext cx="1945211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JSON Arrays</a:t>
            </a:r>
          </a:p>
        </p:txBody>
      </p:sp>
      <p:sp>
        <p:nvSpPr>
          <p:cNvPr id="287" name="[ &quot;John&quot;, &quot;Anna&quot;, &quot;Peter&quot; ]"/>
          <p:cNvSpPr txBox="1"/>
          <p:nvPr/>
        </p:nvSpPr>
        <p:spPr>
          <a:xfrm>
            <a:off x="5120773" y="2168745"/>
            <a:ext cx="311929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500"/>
              </a:lnSpc>
              <a:defRPr sz="14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[ </a:t>
            </a:r>
            <a:r>
              <a:t>"John"</a:t>
            </a:r>
            <a:r>
              <a:rPr>
                <a:solidFill>
                  <a:srgbClr val="000000"/>
                </a:solidFill>
              </a:rPr>
              <a:t>, </a:t>
            </a:r>
            <a:r>
              <a:t>"Anna"</a:t>
            </a:r>
            <a:r>
              <a:rPr>
                <a:solidFill>
                  <a:srgbClr val="000000"/>
                </a:solidFill>
              </a:rPr>
              <a:t>, </a:t>
            </a:r>
            <a:r>
              <a:t>"Peter"</a:t>
            </a:r>
            <a:r>
              <a:rPr>
                <a:solidFill>
                  <a:srgbClr val="000000"/>
                </a:solidFill>
              </a:rPr>
              <a:t> ]</a:t>
            </a:r>
          </a:p>
        </p:txBody>
      </p:sp>
      <p:sp>
        <p:nvSpPr>
          <p:cNvPr id="288" name="Google Shape;118;p28"/>
          <p:cNvSpPr txBox="1"/>
          <p:nvPr/>
        </p:nvSpPr>
        <p:spPr>
          <a:xfrm>
            <a:off x="806748" y="2644813"/>
            <a:ext cx="2293612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JSON Booleans</a:t>
            </a:r>
          </a:p>
        </p:txBody>
      </p:sp>
      <p:sp>
        <p:nvSpPr>
          <p:cNvPr id="289" name="true"/>
          <p:cNvSpPr txBox="1"/>
          <p:nvPr/>
        </p:nvSpPr>
        <p:spPr>
          <a:xfrm>
            <a:off x="5187289" y="2715087"/>
            <a:ext cx="49516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500"/>
              </a:lnSpc>
              <a:defRPr sz="1400">
                <a:solidFill>
                  <a:srgbClr val="0000CD"/>
                </a:solidFill>
                <a:latin typeface="+mn-lt"/>
                <a:ea typeface="+mn-ea"/>
                <a:cs typeface="+mn-cs"/>
                <a:sym typeface="Consolas"/>
              </a:defRPr>
            </a:lvl1pPr>
          </a:lstStyle>
          <a:p>
            <a:pPr>
              <a:defRPr>
                <a:solidFill>
                  <a:srgbClr val="A52A2A"/>
                </a:solidFill>
              </a:defRPr>
            </a:pPr>
            <a:r>
              <a:rPr>
                <a:solidFill>
                  <a:srgbClr val="0000CD"/>
                </a:solidFill>
              </a:rPr>
              <a:t>true</a:t>
            </a:r>
          </a:p>
        </p:txBody>
      </p:sp>
      <p:sp>
        <p:nvSpPr>
          <p:cNvPr id="290" name="Google Shape;118;p28"/>
          <p:cNvSpPr txBox="1"/>
          <p:nvPr/>
        </p:nvSpPr>
        <p:spPr>
          <a:xfrm>
            <a:off x="806748" y="3191155"/>
            <a:ext cx="2293612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JSON null</a:t>
            </a:r>
          </a:p>
        </p:txBody>
      </p:sp>
      <p:sp>
        <p:nvSpPr>
          <p:cNvPr id="291" name="null"/>
          <p:cNvSpPr txBox="1"/>
          <p:nvPr/>
        </p:nvSpPr>
        <p:spPr>
          <a:xfrm>
            <a:off x="5187289" y="3261429"/>
            <a:ext cx="49516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500"/>
              </a:lnSpc>
              <a:defRPr sz="1400">
                <a:solidFill>
                  <a:srgbClr val="0000CD"/>
                </a:solidFill>
                <a:latin typeface="+mn-lt"/>
                <a:ea typeface="+mn-ea"/>
                <a:cs typeface="+mn-cs"/>
                <a:sym typeface="Consolas"/>
              </a:defRPr>
            </a:lvl1pPr>
          </a:lstStyle>
          <a:p>
            <a:pPr>
              <a:defRPr>
                <a:solidFill>
                  <a:srgbClr val="A52A2A"/>
                </a:solidFill>
              </a:defRPr>
            </a:pPr>
            <a:r>
              <a:rPr>
                <a:solidFill>
                  <a:srgbClr val="0000CD"/>
                </a:solidFill>
              </a:rPr>
              <a:t>null</a:t>
            </a:r>
          </a:p>
        </p:txBody>
      </p:sp>
      <p:sp>
        <p:nvSpPr>
          <p:cNvPr id="292" name="{&quot;employee&quot;:{ &quot;name&quot;:&quot;John&quot;, &quot;age&quot;:30, &quot;city&quot;:&quot;New York&quot; }}"/>
          <p:cNvSpPr txBox="1"/>
          <p:nvPr/>
        </p:nvSpPr>
        <p:spPr>
          <a:xfrm>
            <a:off x="2864435" y="4241842"/>
            <a:ext cx="587170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500"/>
              </a:lnSpc>
              <a:defRPr sz="14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chemeClr val="accent2">
                    <a:lumOff val="-2588"/>
                  </a:schemeClr>
                </a:solidFill>
              </a:rPr>
              <a:t>{</a:t>
            </a:r>
            <a:r>
              <a:t>"employee"</a:t>
            </a:r>
            <a:r>
              <a:rPr>
                <a:solidFill>
                  <a:srgbClr val="000000"/>
                </a:solidFill>
              </a:rPr>
              <a:t>:{ </a:t>
            </a:r>
            <a:r>
              <a:t>"name"</a:t>
            </a:r>
            <a:r>
              <a:rPr>
                <a:solidFill>
                  <a:srgbClr val="000000"/>
                </a:solidFill>
              </a:rPr>
              <a:t>:</a:t>
            </a:r>
            <a:r>
              <a:t>"John"</a:t>
            </a:r>
            <a:r>
              <a:rPr>
                <a:solidFill>
                  <a:srgbClr val="000000"/>
                </a:solidFill>
              </a:rPr>
              <a:t>, </a:t>
            </a:r>
            <a:r>
              <a:t>"age"</a:t>
            </a:r>
            <a:r>
              <a:rPr>
                <a:solidFill>
                  <a:srgbClr val="000000"/>
                </a:solidFill>
              </a:rPr>
              <a:t>:</a:t>
            </a:r>
            <a:r>
              <a:rPr>
                <a:solidFill>
                  <a:srgbClr val="FF0000"/>
                </a:solidFill>
              </a:rPr>
              <a:t>30</a:t>
            </a:r>
            <a:r>
              <a:rPr>
                <a:solidFill>
                  <a:srgbClr val="000000"/>
                </a:solidFill>
              </a:rPr>
              <a:t>, </a:t>
            </a:r>
            <a:r>
              <a:t>"city"</a:t>
            </a:r>
            <a:r>
              <a:rPr>
                <a:solidFill>
                  <a:srgbClr val="000000"/>
                </a:solidFill>
              </a:rPr>
              <a:t>:</a:t>
            </a:r>
            <a:r>
              <a:t>"New York"</a:t>
            </a:r>
            <a:r>
              <a:rPr>
                <a:solidFill>
                  <a:srgbClr val="000000"/>
                </a:solidFill>
              </a:rPr>
              <a:t> }</a:t>
            </a:r>
            <a:r>
              <a:rPr>
                <a:solidFill>
                  <a:schemeClr val="accent2">
                    <a:lumOff val="-2588"/>
                  </a:schemeClr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5"/>
      <p:bldP build="whole" bldLvl="1" animBg="1" rev="0" advAuto="0" spid="287" grpId="6"/>
      <p:bldP build="whole" bldLvl="1" animBg="1" rev="0" advAuto="0" spid="285" grpId="12"/>
      <p:bldP build="whole" bldLvl="1" animBg="1" rev="0" advAuto="0" spid="292" grpId="13"/>
      <p:bldP build="whole" bldLvl="1" animBg="1" rev="0" advAuto="0" spid="289" grpId="8"/>
      <p:bldP build="whole" bldLvl="1" animBg="1" rev="0" advAuto="0" spid="288" grpId="7"/>
      <p:bldP build="whole" bldLvl="1" animBg="1" rev="0" advAuto="0" spid="282" grpId="2"/>
      <p:bldP build="whole" bldLvl="1" animBg="1" rev="0" advAuto="0" spid="283" grpId="4"/>
      <p:bldP build="whole" bldLvl="1" animBg="1" rev="0" advAuto="0" spid="290" grpId="9"/>
      <p:bldP build="whole" bldLvl="1" animBg="1" rev="0" advAuto="0" spid="291" grpId="10"/>
      <p:bldP build="whole" bldLvl="1" animBg="1" rev="0" advAuto="0" spid="281" grpId="3"/>
      <p:bldP build="whole" bldLvl="1" animBg="1" rev="0" advAuto="0" spid="284" grpId="11"/>
      <p:bldP build="whole" bldLvl="1" animBg="1" rev="0" advAuto="0" spid="28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JSON Data Types</a:t>
            </a:r>
          </a:p>
        </p:txBody>
      </p:sp>
      <p:sp>
        <p:nvSpPr>
          <p:cNvPr id="296" name="temp…"/>
          <p:cNvSpPr txBox="1"/>
          <p:nvPr/>
        </p:nvSpPr>
        <p:spPr>
          <a:xfrm>
            <a:off x="1926855" y="1789700"/>
            <a:ext cx="4800404" cy="2455849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4000"/>
              </a:lnSpc>
              <a:defRPr sz="18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temp</a:t>
            </a:r>
          </a:p>
          <a:p>
            <a:pPr defTabSz="457200">
              <a:lnSpc>
                <a:spcPts val="4000"/>
              </a:lnSpc>
              <a:defRPr sz="18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 min = 11.34</a:t>
            </a:r>
          </a:p>
          <a:p>
            <a:pPr defTabSz="457200">
              <a:lnSpc>
                <a:spcPts val="4000"/>
              </a:lnSpc>
              <a:defRPr sz="18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 max = 19.01</a:t>
            </a:r>
          </a:p>
          <a:p>
            <a:pPr defTabSz="457200">
              <a:lnSpc>
                <a:spcPts val="4000"/>
              </a:lnSpc>
              <a:defRPr sz="18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weather</a:t>
            </a:r>
          </a:p>
          <a:p>
            <a:pPr defTabSz="457200">
              <a:lnSpc>
                <a:spcPts val="4000"/>
              </a:lnSpc>
              <a:defRPr sz="18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 id = 801</a:t>
            </a:r>
          </a:p>
          <a:p>
            <a:pPr defTabSz="457200">
              <a:lnSpc>
                <a:spcPts val="4000"/>
              </a:lnSpc>
              <a:defRPr sz="18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 condition = Clouds</a:t>
            </a:r>
          </a:p>
          <a:p>
            <a:pPr defTabSz="457200">
              <a:lnSpc>
                <a:spcPts val="4000"/>
              </a:lnSpc>
              <a:defRPr sz="18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 description = null</a:t>
            </a:r>
          </a:p>
          <a:p>
            <a:pPr defTabSz="457200">
              <a:lnSpc>
                <a:spcPts val="4000"/>
              </a:lnSpc>
              <a:defRPr sz="18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success = true</a:t>
            </a:r>
          </a:p>
          <a:p>
            <a:pPr defTabSz="457200">
              <a:lnSpc>
                <a:spcPts val="4000"/>
              </a:lnSpc>
              <a:defRPr sz="18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notification_user = Adam, Bob, John </a:t>
            </a:r>
          </a:p>
        </p:txBody>
      </p:sp>
      <p:sp>
        <p:nvSpPr>
          <p:cNvPr id="297" name="Google Shape;118;p28"/>
          <p:cNvSpPr txBox="1"/>
          <p:nvPr/>
        </p:nvSpPr>
        <p:spPr>
          <a:xfrm>
            <a:off x="551458" y="10700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lvl1pPr>
          </a:lstStyle>
          <a:p>
            <a:pPr/>
            <a:r>
              <a:t>Example data, try to create JSON: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JSON Data Types</a:t>
            </a:r>
          </a:p>
        </p:txBody>
      </p:sp>
      <p:sp>
        <p:nvSpPr>
          <p:cNvPr id="301" name="{…"/>
          <p:cNvSpPr txBox="1"/>
          <p:nvPr/>
        </p:nvSpPr>
        <p:spPr>
          <a:xfrm>
            <a:off x="949529" y="942799"/>
            <a:ext cx="7194141" cy="4161989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{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"temp": {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"min": </a:t>
            </a:r>
            <a:r>
              <a:rPr>
                <a:solidFill>
                  <a:srgbClr val="FF0000"/>
                </a:solidFill>
              </a:rPr>
              <a:t>11.34</a:t>
            </a:r>
            <a:r>
              <a:t>,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"max": </a:t>
            </a:r>
            <a:r>
              <a:rPr>
                <a:solidFill>
                  <a:srgbClr val="FF0000"/>
                </a:solidFill>
              </a:rPr>
              <a:t>19.01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 },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"weather": {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"id": </a:t>
            </a:r>
            <a:r>
              <a:rPr>
                <a:solidFill>
                  <a:srgbClr val="FF0000"/>
                </a:solidFill>
              </a:rPr>
              <a:t>801</a:t>
            </a:r>
            <a:r>
              <a:t>,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"condition": "Clouds",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"description": </a:t>
            </a:r>
            <a:r>
              <a:rPr>
                <a:solidFill>
                  <a:srgbClr val="0000CD"/>
                </a:solidFill>
              </a:rPr>
              <a:t>null</a:t>
            </a:r>
            <a:endParaRPr>
              <a:solidFill>
                <a:srgbClr val="0000CD"/>
              </a:solidFill>
            </a:endParaRP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 },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"success": </a:t>
            </a:r>
            <a:r>
              <a:rPr>
                <a:solidFill>
                  <a:srgbClr val="0000CD"/>
                </a:solidFill>
              </a:rPr>
              <a:t>true</a:t>
            </a:r>
            <a:r>
              <a:t>,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"notification_user_id": [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"Adam",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"Bob",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"John"</a:t>
            </a:r>
          </a:p>
          <a:p>
            <a:pPr lvl="4" indent="914400"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]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Google Shape;119;p28"/>
          <p:cNvSpPr txBox="1"/>
          <p:nvPr/>
        </p:nvSpPr>
        <p:spPr>
          <a:xfrm>
            <a:off x="3359044" y="1744015"/>
            <a:ext cx="2425912" cy="99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63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Break</a:t>
            </a:r>
          </a:p>
        </p:txBody>
      </p:sp>
      <p:sp>
        <p:nvSpPr>
          <p:cNvPr id="305" name="Google Shape;118;p28"/>
          <p:cNvSpPr txBox="1"/>
          <p:nvPr/>
        </p:nvSpPr>
        <p:spPr>
          <a:xfrm>
            <a:off x="2563417" y="2903968"/>
            <a:ext cx="4017166" cy="1672398"/>
          </a:xfrm>
          <a:prstGeom prst="rect">
            <a:avLst/>
          </a:prstGeom>
          <a:ln w="3175">
            <a:solidFill>
              <a:srgbClr val="415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Download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postman</a:t>
            </a:r>
            <a:r>
              <a:t> and register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Fetch code (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git repo</a:t>
            </a:r>
            <a:r>
              <a:t>)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Find third_party_json_api under misc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Q &amp;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Google Shape;118;p28"/>
          <p:cNvSpPr txBox="1"/>
          <p:nvPr/>
        </p:nvSpPr>
        <p:spPr>
          <a:xfrm>
            <a:off x="639698" y="1293864"/>
            <a:ext cx="8563955" cy="245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Simple GET requests: in third_party_json_api file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b="1" sz="2200">
                <a:solidFill>
                  <a:srgbClr val="3A5BAE"/>
                </a:solidFill>
              </a:defRPr>
            </a:pPr>
            <a:r>
              <a:rPr b="0"/>
              <a:t>Json prettify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Postman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Request picture in last response</a:t>
            </a:r>
          </a:p>
        </p:txBody>
      </p:sp>
      <p:sp>
        <p:nvSpPr>
          <p:cNvPr id="309" name="Google Shape;119;p28"/>
          <p:cNvSpPr txBox="1"/>
          <p:nvPr/>
        </p:nvSpPr>
        <p:spPr>
          <a:xfrm>
            <a:off x="518418" y="490085"/>
            <a:ext cx="8208183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Request Third Party APIs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Google Shape;118;p28"/>
          <p:cNvSpPr txBox="1"/>
          <p:nvPr/>
        </p:nvSpPr>
        <p:spPr>
          <a:xfrm>
            <a:off x="1276173" y="1694040"/>
            <a:ext cx="8563955" cy="931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t>org.json.JSONObject</a:t>
            </a:r>
          </a:p>
          <a:p>
            <a:pPr marL="457200" indent="-381000"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t>Gson</a:t>
            </a:r>
          </a:p>
        </p:txBody>
      </p:sp>
      <p:sp>
        <p:nvSpPr>
          <p:cNvPr id="313" name="Google Shape;119;p28"/>
          <p:cNvSpPr txBox="1"/>
          <p:nvPr/>
        </p:nvSpPr>
        <p:spPr>
          <a:xfrm>
            <a:off x="518418" y="490085"/>
            <a:ext cx="6715916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RESTful APIs on the Android platform</a:t>
            </a:r>
          </a:p>
        </p:txBody>
      </p:sp>
      <p:sp>
        <p:nvSpPr>
          <p:cNvPr id="314" name="Google Shape;118;p28"/>
          <p:cNvSpPr txBox="1"/>
          <p:nvPr/>
        </p:nvSpPr>
        <p:spPr>
          <a:xfrm>
            <a:off x="551458" y="11081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lvl1pPr>
          </a:lstStyle>
          <a:p>
            <a:pPr/>
            <a:r>
              <a:t>JSON lib</a:t>
            </a:r>
          </a:p>
        </p:txBody>
      </p:sp>
      <p:sp>
        <p:nvSpPr>
          <p:cNvPr id="315" name="Google Shape;118;p28"/>
          <p:cNvSpPr txBox="1"/>
          <p:nvPr/>
        </p:nvSpPr>
        <p:spPr>
          <a:xfrm>
            <a:off x="1276173" y="3257168"/>
            <a:ext cx="8563955" cy="93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t>HttpUrlConnection</a:t>
            </a:r>
          </a:p>
          <a:p>
            <a:pPr marL="457200" indent="-381000"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t>Retrofit</a:t>
            </a:r>
          </a:p>
        </p:txBody>
      </p:sp>
      <p:sp>
        <p:nvSpPr>
          <p:cNvPr id="316" name="Google Shape;118;p28"/>
          <p:cNvSpPr txBox="1"/>
          <p:nvPr/>
        </p:nvSpPr>
        <p:spPr>
          <a:xfrm>
            <a:off x="551458" y="2722112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lvl1pPr>
          </a:lstStyle>
          <a:p>
            <a:pPr/>
            <a:r>
              <a:t>HTTP 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Google Shape;119;p28"/>
          <p:cNvSpPr txBox="1"/>
          <p:nvPr/>
        </p:nvSpPr>
        <p:spPr>
          <a:xfrm>
            <a:off x="518418" y="490085"/>
            <a:ext cx="6715916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org.json.JSONObject</a:t>
            </a:r>
          </a:p>
        </p:txBody>
      </p:sp>
      <p:sp>
        <p:nvSpPr>
          <p:cNvPr id="320" name="Google Shape;118;p28"/>
          <p:cNvSpPr txBox="1"/>
          <p:nvPr/>
        </p:nvSpPr>
        <p:spPr>
          <a:xfrm>
            <a:off x="551458" y="10700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Doc</a:t>
            </a:r>
          </a:p>
        </p:txBody>
      </p:sp>
      <p:sp>
        <p:nvSpPr>
          <p:cNvPr id="321" name="{…"/>
          <p:cNvSpPr txBox="1"/>
          <p:nvPr/>
        </p:nvSpPr>
        <p:spPr>
          <a:xfrm>
            <a:off x="243092" y="1672788"/>
            <a:ext cx="3674593" cy="2911201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{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"os": [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                {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        "name": "Pie",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        "code": </a:t>
            </a:r>
            <a:r>
              <a:rPr>
                <a:solidFill>
                  <a:srgbClr val="FF0000"/>
                </a:solidFill>
              </a:rPr>
              <a:t>28</a:t>
            </a:r>
            <a:endParaRPr>
              <a:solidFill>
                <a:srgbClr val="FF0000"/>
              </a:solidFill>
            </a:endParaRP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        },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                {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        "name": "Oreo",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        "code": </a:t>
            </a:r>
            <a:r>
              <a:rPr>
                <a:solidFill>
                  <a:srgbClr val="FF0000"/>
                </a:solidFill>
              </a:rPr>
              <a:t>27</a:t>
            </a:r>
            <a:endParaRPr>
              <a:solidFill>
                <a:srgbClr val="FF0000"/>
              </a:solidFill>
            </a:endParaRP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        }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 ]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}</a:t>
            </a:r>
          </a:p>
        </p:txBody>
      </p:sp>
      <p:sp>
        <p:nvSpPr>
          <p:cNvPr id="322" name="public static String RAW =…"/>
          <p:cNvSpPr txBox="1"/>
          <p:nvPr/>
        </p:nvSpPr>
        <p:spPr>
          <a:xfrm>
            <a:off x="4052361" y="1872894"/>
            <a:ext cx="4843527" cy="2517110"/>
          </a:xfrm>
          <a:prstGeom prst="rect">
            <a:avLst/>
          </a:prstGeom>
          <a:solidFill>
            <a:srgbClr val="000000"/>
          </a:solidFill>
          <a:ln w="3175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500"/>
              </a:lnSpc>
              <a:defRPr sz="14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E79E3C"/>
                </a:solidFill>
              </a:rPr>
              <a:t>public static </a:t>
            </a:r>
            <a:r>
              <a:rPr>
                <a:solidFill>
                  <a:srgbClr val="DE6546"/>
                </a:solidFill>
              </a:rPr>
              <a:t>String </a:t>
            </a:r>
            <a:r>
              <a:rPr>
                <a:solidFill>
                  <a:srgbClr val="F8E1A3"/>
                </a:solidFill>
              </a:rPr>
              <a:t>RAW </a:t>
            </a:r>
            <a:r>
              <a:t>= </a:t>
            </a:r>
          </a:p>
          <a:p>
            <a:pPr defTabSz="457200">
              <a:lnSpc>
                <a:spcPts val="3500"/>
              </a:lnSpc>
              <a:defRPr sz="14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"{\"os\":[{\"name\":\"Pie\",\"code\":28}," +</a:t>
            </a:r>
          </a:p>
          <a:p>
            <a:pPr defTabSz="457200">
              <a:lnSpc>
                <a:spcPts val="3500"/>
              </a:lnSpc>
              <a:defRPr sz="14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“{\"name\":\"Oreo\",\"code\":27}]}";</a:t>
            </a:r>
          </a:p>
          <a:p>
            <a:pPr defTabSz="457200">
              <a:lnSpc>
                <a:spcPts val="3700"/>
              </a:lnSpc>
              <a:defRPr sz="15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                                      </a:t>
            </a:r>
          </a:p>
          <a:p>
            <a:pPr defTabSz="457200">
              <a:lnSpc>
                <a:spcPts val="3500"/>
              </a:lnSpc>
              <a:defRPr sz="14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JSONObject </a:t>
            </a:r>
            <a:r>
              <a:rPr>
                <a:solidFill>
                  <a:srgbClr val="F8E1AA"/>
                </a:solidFill>
              </a:rPr>
              <a:t>root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new </a:t>
            </a:r>
            <a:r>
              <a:rPr>
                <a:solidFill>
                  <a:srgbClr val="A4B0C0"/>
                </a:solidFill>
              </a:rPr>
              <a:t>JSONObject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F8E1A3"/>
                </a:solidFill>
              </a:rPr>
              <a:t>RAW</a:t>
            </a:r>
            <a:r>
              <a:rPr>
                <a:solidFill>
                  <a:srgbClr val="F8E1AA"/>
                </a:solidFill>
              </a:rPr>
              <a:t>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E6546"/>
                </a:solidFill>
              </a:rPr>
              <a:t>JSONArray </a:t>
            </a:r>
            <a:r>
              <a:rPr>
                <a:solidFill>
                  <a:srgbClr val="F8E1AA"/>
                </a:solidFill>
              </a:rPr>
              <a:t>os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F8E1AA"/>
                </a:solidFill>
              </a:rPr>
              <a:t>root</a:t>
            </a:r>
            <a:r>
              <a:rPr>
                <a:solidFill>
                  <a:srgbClr val="D6C248"/>
                </a:solidFill>
              </a:rPr>
              <a:t>.</a:t>
            </a:r>
            <a:r>
              <a:t>optJSONArray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D6C248"/>
                </a:solidFill>
              </a:rPr>
              <a:t>“os”</a:t>
            </a:r>
            <a:r>
              <a:rPr>
                <a:solidFill>
                  <a:srgbClr val="F8E1AA"/>
                </a:solidFill>
              </a:rPr>
              <a:t>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result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F8E1AA"/>
                </a:solidFill>
              </a:rPr>
              <a:t>os</a:t>
            </a:r>
            <a:r>
              <a:rPr>
                <a:solidFill>
                  <a:srgbClr val="D6C248"/>
                </a:solidFill>
              </a:rPr>
              <a:t>.</a:t>
            </a:r>
            <a:r>
              <a:t>optJSONObject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D6C248"/>
                </a:solidFill>
              </a:rPr>
              <a:t>0</a:t>
            </a:r>
            <a:r>
              <a:rPr>
                <a:solidFill>
                  <a:srgbClr val="F8E1AA"/>
                </a:solidFill>
              </a:rPr>
              <a:t>)</a:t>
            </a:r>
            <a:r>
              <a:rPr>
                <a:solidFill>
                  <a:srgbClr val="D6C248"/>
                </a:solidFill>
              </a:rPr>
              <a:t>.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700"/>
              </a:lnSpc>
              <a:defRPr sz="15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    </a:t>
            </a:r>
            <a:r>
              <a:t>optString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D6C248"/>
                </a:solidFill>
              </a:rPr>
              <a:t>"name"</a:t>
            </a:r>
            <a:r>
              <a:rPr>
                <a:solidFill>
                  <a:srgbClr val="F8E1AA"/>
                </a:solidFill>
              </a:rPr>
              <a:t>)</a:t>
            </a:r>
            <a:r>
              <a:rPr>
                <a:solidFill>
                  <a:srgbClr val="D6C248"/>
                </a:solidFill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  <p:bldP build="whole" bldLvl="1" animBg="1" rev="0" advAuto="0" spid="322" grpId="3"/>
      <p:bldP build="whole" bldLvl="1" animBg="1" rev="0" advAuto="0" spid="32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Google Shape;119;p28"/>
          <p:cNvSpPr txBox="1"/>
          <p:nvPr/>
        </p:nvSpPr>
        <p:spPr>
          <a:xfrm>
            <a:off x="518418" y="490085"/>
            <a:ext cx="6715916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Gson</a:t>
            </a:r>
          </a:p>
        </p:txBody>
      </p:sp>
      <p:sp>
        <p:nvSpPr>
          <p:cNvPr id="326" name="Google Shape;118;p28"/>
          <p:cNvSpPr txBox="1"/>
          <p:nvPr/>
        </p:nvSpPr>
        <p:spPr>
          <a:xfrm>
            <a:off x="551458" y="10700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Github</a:t>
            </a:r>
          </a:p>
        </p:txBody>
      </p:sp>
      <p:sp>
        <p:nvSpPr>
          <p:cNvPr id="327" name="{…"/>
          <p:cNvSpPr txBox="1"/>
          <p:nvPr/>
        </p:nvSpPr>
        <p:spPr>
          <a:xfrm>
            <a:off x="243092" y="1672788"/>
            <a:ext cx="3674593" cy="2911201"/>
          </a:xfrm>
          <a:prstGeom prst="rect">
            <a:avLst/>
          </a:prstGeom>
          <a:ln w="3175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{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"os": [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                {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        "name": "Pie",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        "code": </a:t>
            </a:r>
            <a:r>
              <a:rPr>
                <a:solidFill>
                  <a:srgbClr val="FF0000"/>
                </a:solidFill>
              </a:rPr>
              <a:t>28</a:t>
            </a:r>
            <a:endParaRPr>
              <a:solidFill>
                <a:srgbClr val="FF0000"/>
              </a:solidFill>
            </a:endParaRP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        },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                {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        "name": "Oreo",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                "code": </a:t>
            </a:r>
            <a:r>
              <a:rPr>
                <a:solidFill>
                  <a:srgbClr val="FF0000"/>
                </a:solidFill>
              </a:rPr>
              <a:t>27</a:t>
            </a:r>
            <a:endParaRPr>
              <a:solidFill>
                <a:srgbClr val="FF0000"/>
              </a:solidFill>
            </a:endParaRP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         }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        ]</a:t>
            </a:r>
          </a:p>
          <a:p>
            <a:pPr defTabSz="457200">
              <a:lnSpc>
                <a:spcPts val="3400"/>
              </a:lnSpc>
              <a:defRPr sz="1300">
                <a:solidFill>
                  <a:srgbClr val="A52A2A"/>
                </a:solidFill>
                <a:latin typeface="+mn-lt"/>
                <a:ea typeface="+mn-ea"/>
                <a:cs typeface="+mn-cs"/>
                <a:sym typeface="Consolas"/>
              </a:defRPr>
            </a:pPr>
            <a:r>
              <a:t>}</a:t>
            </a:r>
          </a:p>
        </p:txBody>
      </p:sp>
      <p:sp>
        <p:nvSpPr>
          <p:cNvPr id="328" name="public class OSList {…"/>
          <p:cNvSpPr txBox="1"/>
          <p:nvPr/>
        </p:nvSpPr>
        <p:spPr>
          <a:xfrm>
            <a:off x="4073101" y="886644"/>
            <a:ext cx="4843527" cy="3699270"/>
          </a:xfrm>
          <a:prstGeom prst="rect">
            <a:avLst/>
          </a:prstGeom>
          <a:solidFill>
            <a:srgbClr val="000000"/>
          </a:solidFill>
          <a:ln w="3175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500"/>
              </a:lnSpc>
              <a:defRPr sz="14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public class </a:t>
            </a:r>
            <a:r>
              <a:rPr>
                <a:solidFill>
                  <a:srgbClr val="DE6546"/>
                </a:solidFill>
              </a:rPr>
              <a:t>OSList </a:t>
            </a:r>
            <a:r>
              <a:rPr>
                <a:solidFill>
                  <a:srgbClr val="F8E1AA"/>
                </a:solidFill>
              </a:rPr>
              <a:t>{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</a:t>
            </a:r>
            <a:r>
              <a:t>AndroidOS</a:t>
            </a:r>
            <a:r>
              <a:rPr>
                <a:solidFill>
                  <a:srgbClr val="F8E1AA"/>
                </a:solidFill>
              </a:rPr>
              <a:t>[] </a:t>
            </a:r>
            <a:r>
              <a:t>os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defTabSz="457200">
              <a:lnSpc>
                <a:spcPts val="3500"/>
              </a:lnSpc>
              <a:defRPr sz="14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457200">
              <a:lnSpc>
                <a:spcPts val="3500"/>
              </a:lnSpc>
              <a:defRPr sz="14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public class </a:t>
            </a:r>
            <a:r>
              <a:rPr>
                <a:solidFill>
                  <a:srgbClr val="DE6546"/>
                </a:solidFill>
              </a:rPr>
              <a:t>AndroidOS </a:t>
            </a:r>
            <a:r>
              <a:rPr>
                <a:solidFill>
                  <a:srgbClr val="F8E1AA"/>
                </a:solidFill>
              </a:rPr>
              <a:t>{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8378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</a:t>
            </a:r>
            <a:r>
              <a:t>@SerializedName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D6C248"/>
                </a:solidFill>
              </a:rPr>
              <a:t>"name"</a:t>
            </a:r>
            <a:r>
              <a:rPr>
                <a:solidFill>
                  <a:srgbClr val="F8E1AA"/>
                </a:solidFill>
              </a:rPr>
              <a:t>)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</a:t>
            </a:r>
            <a:r>
              <a:t>String name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8378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t>@SerializedName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D6C248"/>
                </a:solidFill>
              </a:rPr>
              <a:t>"code"</a:t>
            </a:r>
            <a:r>
              <a:rPr>
                <a:solidFill>
                  <a:srgbClr val="F8E1AA"/>
                </a:solidFill>
              </a:rPr>
              <a:t>)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E79E3C"/>
                </a:solidFill>
              </a:rPr>
              <a:t>int </a:t>
            </a:r>
            <a:r>
              <a:rPr>
                <a:solidFill>
                  <a:srgbClr val="DE6546"/>
                </a:solidFill>
              </a:rPr>
              <a:t>code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}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457200">
              <a:lnSpc>
                <a:spcPts val="3500"/>
              </a:lnSpc>
              <a:defRPr sz="14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OSList </a:t>
            </a:r>
            <a:r>
              <a:rPr>
                <a:solidFill>
                  <a:srgbClr val="F8E1AA"/>
                </a:solidFill>
              </a:rPr>
              <a:t>list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new </a:t>
            </a:r>
            <a:r>
              <a:rPr>
                <a:solidFill>
                  <a:srgbClr val="A4B0C0"/>
                </a:solidFill>
              </a:rPr>
              <a:t>Gson</a:t>
            </a:r>
            <a:r>
              <a:rPr>
                <a:solidFill>
                  <a:srgbClr val="F8E1AA"/>
                </a:solidFill>
              </a:rPr>
              <a:t>()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fromJson</a:t>
            </a:r>
            <a:r>
              <a:t>(</a:t>
            </a:r>
            <a:r>
              <a:rPr>
                <a:solidFill>
                  <a:srgbClr val="F8E1A3"/>
                </a:solidFill>
              </a:rPr>
              <a:t>RAW</a:t>
            </a:r>
            <a:r>
              <a:rPr>
                <a:solidFill>
                  <a:srgbClr val="D6C248"/>
                </a:solidFill>
              </a:rPr>
              <a:t>, </a:t>
            </a:r>
            <a:r>
              <a:rPr>
                <a:solidFill>
                  <a:srgbClr val="DE6546"/>
                </a:solidFill>
              </a:rPr>
              <a:t>OSList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E79E3C"/>
                </a:solidFill>
              </a:rPr>
              <a:t>class</a:t>
            </a:r>
            <a:r>
              <a:t>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 result =</a:t>
            </a:r>
          </a:p>
          <a:p>
            <a:pPr lvl="4" indent="914400" defTabSz="457200">
              <a:lnSpc>
                <a:spcPts val="3500"/>
              </a:lnSpc>
              <a:defRPr sz="14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list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getOs</a:t>
            </a:r>
            <a:r>
              <a:rPr>
                <a:solidFill>
                  <a:srgbClr val="F8E1AA"/>
                </a:solidFill>
              </a:rPr>
              <a:t>()[</a:t>
            </a:r>
            <a:r>
              <a:rPr>
                <a:solidFill>
                  <a:srgbClr val="D6C248"/>
                </a:solidFill>
              </a:rPr>
              <a:t>0</a:t>
            </a:r>
            <a:r>
              <a:rPr>
                <a:solidFill>
                  <a:srgbClr val="F8E1AA"/>
                </a:solidFill>
              </a:rPr>
              <a:t>]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getName</a:t>
            </a:r>
            <a:r>
              <a:rPr>
                <a:solidFill>
                  <a:srgbClr val="F8E1AA"/>
                </a:solidFill>
              </a:rPr>
              <a:t>()</a:t>
            </a:r>
            <a:r>
              <a:rPr>
                <a:solidFill>
                  <a:srgbClr val="D6C248"/>
                </a:solidFill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8" grpId="3"/>
      <p:bldP build="whole" bldLvl="1" animBg="1" rev="0" advAuto="0" spid="327" grpId="2"/>
      <p:bldP build="whole" bldLvl="1" animBg="1" rev="0" advAuto="0" spid="3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Google Shape;118;p28"/>
          <p:cNvSpPr txBox="1"/>
          <p:nvPr/>
        </p:nvSpPr>
        <p:spPr>
          <a:xfrm>
            <a:off x="635843" y="1293864"/>
            <a:ext cx="6948901" cy="245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Web Basics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Data formats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Android Multithreading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Fetch data for you Android App</a:t>
            </a:r>
          </a:p>
        </p:txBody>
      </p:sp>
      <p:sp>
        <p:nvSpPr>
          <p:cNvPr id="221" name="Google Shape;119;p28"/>
          <p:cNvSpPr txBox="1"/>
          <p:nvPr/>
        </p:nvSpPr>
        <p:spPr>
          <a:xfrm>
            <a:off x="591805" y="482746"/>
            <a:ext cx="5649202" cy="44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You will learn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Google Shape;119;p28"/>
          <p:cNvSpPr txBox="1"/>
          <p:nvPr/>
        </p:nvSpPr>
        <p:spPr>
          <a:xfrm>
            <a:off x="518418" y="490085"/>
            <a:ext cx="6715916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Before HTTP Connection</a:t>
            </a:r>
          </a:p>
        </p:txBody>
      </p:sp>
      <p:sp>
        <p:nvSpPr>
          <p:cNvPr id="332" name="Google Shape;118;p28"/>
          <p:cNvSpPr txBox="1"/>
          <p:nvPr/>
        </p:nvSpPr>
        <p:spPr>
          <a:xfrm>
            <a:off x="551458" y="10700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lvl1pPr>
          </a:lstStyle>
          <a:p>
            <a:pPr/>
            <a:r>
              <a:t>Request Internet permissions in your AndroidManifest.xml</a:t>
            </a:r>
          </a:p>
        </p:txBody>
      </p:sp>
      <p:sp>
        <p:nvSpPr>
          <p:cNvPr id="333" name="&lt;manifest xmlns:tools=&quot;http://schemas.android.com/tools&quot;…"/>
          <p:cNvSpPr txBox="1"/>
          <p:nvPr/>
        </p:nvSpPr>
        <p:spPr>
          <a:xfrm>
            <a:off x="1208501" y="1627069"/>
            <a:ext cx="6726998" cy="292457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200"/>
              </a:lnSpc>
              <a:defRPr sz="11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&lt;</a:t>
            </a:r>
            <a:r>
              <a:rPr>
                <a:solidFill>
                  <a:srgbClr val="E79E3C"/>
                </a:solidFill>
              </a:rPr>
              <a:t>manifest </a:t>
            </a:r>
            <a:r>
              <a:rPr>
                <a:solidFill>
                  <a:srgbClr val="BFA4A4"/>
                </a:solidFill>
              </a:rPr>
              <a:t>xmlns:</a:t>
            </a:r>
            <a:r>
              <a:rPr>
                <a:solidFill>
                  <a:srgbClr val="DE6546"/>
                </a:solidFill>
              </a:rPr>
              <a:t>tools</a:t>
            </a:r>
            <a:r>
              <a:rPr>
                <a:solidFill>
                  <a:srgbClr val="BFA4A4"/>
                </a:solidFill>
              </a:rPr>
              <a:t>=</a:t>
            </a:r>
            <a:r>
              <a:t>"http://schemas.android.com/tools"  </a:t>
            </a:r>
          </a:p>
          <a:p>
            <a:pPr defTabSz="457200">
              <a:lnSpc>
                <a:spcPts val="3200"/>
              </a:lnSpc>
              <a:defRPr sz="11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</a:t>
            </a:r>
            <a:r>
              <a:rPr>
                <a:solidFill>
                  <a:srgbClr val="BFA4A4"/>
                </a:solidFill>
              </a:rPr>
              <a:t>package=</a:t>
            </a:r>
            <a:r>
              <a:t>"com.bytedance.android.lesson.restapi"</a:t>
            </a:r>
          </a:p>
          <a:p>
            <a:pPr defTabSz="457200">
              <a:lnSpc>
                <a:spcPts val="3200"/>
              </a:lnSpc>
              <a:defRPr sz="11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</a:t>
            </a:r>
            <a:r>
              <a:rPr>
                <a:solidFill>
                  <a:srgbClr val="BFA4A4"/>
                </a:solidFill>
              </a:rPr>
              <a:t>xmlns:</a:t>
            </a:r>
            <a:r>
              <a:rPr>
                <a:solidFill>
                  <a:srgbClr val="DE6546"/>
                </a:solidFill>
              </a:rPr>
              <a:t>android</a:t>
            </a:r>
            <a:r>
              <a:rPr>
                <a:solidFill>
                  <a:srgbClr val="BFA4A4"/>
                </a:solidFill>
              </a:rPr>
              <a:t>=</a:t>
            </a:r>
            <a:r>
              <a:t>"http://schemas.android.com/apk/res/android"</a:t>
            </a:r>
            <a:r>
              <a:rPr>
                <a:solidFill>
                  <a:srgbClr val="F8E1AA"/>
                </a:solidFill>
              </a:rPr>
              <a:t>&gt;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200"/>
              </a:lnSpc>
              <a:defRPr sz="11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457200">
              <a:lnSpc>
                <a:spcPts val="3200"/>
              </a:lnSpc>
              <a:defRPr sz="11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&lt;</a:t>
            </a:r>
            <a:r>
              <a:rPr>
                <a:solidFill>
                  <a:srgbClr val="E79E3C"/>
                </a:solidFill>
              </a:rPr>
              <a:t>uses-permission </a:t>
            </a:r>
            <a:r>
              <a:rPr>
                <a:solidFill>
                  <a:srgbClr val="DE6546"/>
                </a:solidFill>
              </a:rPr>
              <a:t>android</a:t>
            </a:r>
            <a:r>
              <a:rPr>
                <a:solidFill>
                  <a:srgbClr val="BFA4A4"/>
                </a:solidFill>
              </a:rPr>
              <a:t>:name=</a:t>
            </a:r>
            <a:r>
              <a:t>"android.permission.INTERNET" </a:t>
            </a:r>
            <a:r>
              <a:rPr>
                <a:solidFill>
                  <a:srgbClr val="F8E1AA"/>
                </a:solidFill>
              </a:rPr>
              <a:t>/&gt;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200"/>
              </a:lnSpc>
              <a:defRPr sz="11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&lt;</a:t>
            </a:r>
            <a:r>
              <a:rPr>
                <a:solidFill>
                  <a:srgbClr val="E79E3C"/>
                </a:solidFill>
              </a:rPr>
              <a:t>uses-permission </a:t>
            </a:r>
            <a:r>
              <a:rPr>
                <a:solidFill>
                  <a:srgbClr val="DE6546"/>
                </a:solidFill>
              </a:rPr>
              <a:t>android</a:t>
            </a:r>
            <a:r>
              <a:rPr>
                <a:solidFill>
                  <a:srgbClr val="BFA4A4"/>
                </a:solidFill>
              </a:rPr>
              <a:t>:name=</a:t>
            </a:r>
            <a:r>
              <a:t>"android.permission.ACCESS_NETWORK_STATE" </a:t>
            </a:r>
            <a:r>
              <a:rPr>
                <a:solidFill>
                  <a:srgbClr val="F8E1AA"/>
                </a:solidFill>
              </a:rPr>
              <a:t>/&gt;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200"/>
              </a:lnSpc>
              <a:defRPr sz="1100">
                <a:solidFill>
                  <a:srgbClr val="8378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</a:t>
            </a:r>
          </a:p>
          <a:p>
            <a:pPr defTabSz="457200">
              <a:lnSpc>
                <a:spcPts val="3200"/>
              </a:lnSpc>
              <a:defRPr sz="11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&lt;</a:t>
            </a:r>
            <a:r>
              <a:t>application</a:t>
            </a:r>
          </a:p>
          <a:p>
            <a:pPr defTabSz="457200">
              <a:lnSpc>
                <a:spcPts val="3200"/>
              </a:lnSpc>
              <a:defRPr sz="11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E79E3C"/>
                </a:solidFill>
              </a:rPr>
              <a:t>      ...   </a:t>
            </a:r>
          </a:p>
          <a:p>
            <a:pPr defTabSz="457200">
              <a:lnSpc>
                <a:spcPts val="3200"/>
              </a:lnSpc>
              <a:defRPr sz="11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&lt;/</a:t>
            </a:r>
            <a:r>
              <a:t>application</a:t>
            </a:r>
            <a:r>
              <a:rPr>
                <a:solidFill>
                  <a:srgbClr val="F8E1AA"/>
                </a:solidFill>
              </a:rPr>
              <a:t>&gt;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200"/>
              </a:lnSpc>
              <a:defRPr sz="11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defTabSz="457200">
              <a:lnSpc>
                <a:spcPts val="3200"/>
              </a:lnSpc>
              <a:defRPr sz="11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&lt;/</a:t>
            </a:r>
            <a:r>
              <a:t>manifest</a:t>
            </a:r>
            <a:r>
              <a:rPr>
                <a:solidFill>
                  <a:srgbClr val="F8E1AA"/>
                </a:solidFill>
              </a:rP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Google Shape;119;p28"/>
          <p:cNvSpPr txBox="1"/>
          <p:nvPr/>
        </p:nvSpPr>
        <p:spPr>
          <a:xfrm>
            <a:off x="518418" y="490085"/>
            <a:ext cx="6715916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HttpURLConnection</a:t>
            </a:r>
          </a:p>
        </p:txBody>
      </p:sp>
      <p:sp>
        <p:nvSpPr>
          <p:cNvPr id="337" name="Google Shape;118;p28"/>
          <p:cNvSpPr txBox="1"/>
          <p:nvPr/>
        </p:nvSpPr>
        <p:spPr>
          <a:xfrm>
            <a:off x="551458" y="10700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Doc</a:t>
            </a:r>
          </a:p>
        </p:txBody>
      </p:sp>
      <p:sp>
        <p:nvSpPr>
          <p:cNvPr id="338" name="public static String getResponseWithHttpURLConnection(String url) {…"/>
          <p:cNvSpPr txBox="1"/>
          <p:nvPr/>
        </p:nvSpPr>
        <p:spPr>
          <a:xfrm>
            <a:off x="217769" y="1617713"/>
            <a:ext cx="4372035" cy="28769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8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E79E3C"/>
                </a:solidFill>
              </a:rPr>
              <a:t>public static </a:t>
            </a:r>
            <a:r>
              <a:rPr>
                <a:solidFill>
                  <a:srgbClr val="DE6546"/>
                </a:solidFill>
              </a:rPr>
              <a:t>String </a:t>
            </a:r>
            <a:r>
              <a:t>getResponseWithHttpURLConnection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DE6546"/>
                </a:solidFill>
              </a:rPr>
              <a:t>String </a:t>
            </a:r>
            <a:r>
              <a:rPr>
                <a:solidFill>
                  <a:srgbClr val="BFA4A4"/>
                </a:solidFill>
              </a:rPr>
              <a:t>url</a:t>
            </a:r>
            <a:r>
              <a:rPr>
                <a:solidFill>
                  <a:srgbClr val="F8E1AA"/>
                </a:solidFill>
              </a:rPr>
              <a:t>) {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</a:t>
            </a:r>
            <a:r>
              <a:t>String </a:t>
            </a:r>
            <a:r>
              <a:rPr>
                <a:solidFill>
                  <a:srgbClr val="F8E1AA"/>
                </a:solidFill>
              </a:rPr>
              <a:t>result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null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t>InputStream </a:t>
            </a:r>
            <a:r>
              <a:rPr>
                <a:solidFill>
                  <a:srgbClr val="F8E1AA"/>
                </a:solidFill>
              </a:rPr>
              <a:t>in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null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t>HttpURLConnection </a:t>
            </a:r>
            <a:r>
              <a:rPr>
                <a:solidFill>
                  <a:srgbClr val="F8E1AA"/>
                </a:solidFill>
              </a:rPr>
              <a:t>urlConnection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null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E79E3C"/>
                </a:solidFill>
              </a:rPr>
              <a:t>try </a:t>
            </a:r>
            <a:r>
              <a:rPr>
                <a:solidFill>
                  <a:srgbClr val="F8E1AA"/>
                </a:solidFill>
              </a:rPr>
              <a:t>{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DE6546"/>
                </a:solidFill>
              </a:rPr>
              <a:t>URL </a:t>
            </a:r>
            <a:r>
              <a:t>netUrl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new </a:t>
            </a:r>
            <a:r>
              <a:rPr>
                <a:solidFill>
                  <a:srgbClr val="A4B0C0"/>
                </a:solidFill>
              </a:rPr>
              <a:t>URL</a:t>
            </a:r>
            <a:r>
              <a:t>(</a:t>
            </a:r>
            <a:r>
              <a:rPr>
                <a:solidFill>
                  <a:srgbClr val="BFA4A4"/>
                </a:solidFill>
              </a:rPr>
              <a:t>url</a:t>
            </a:r>
            <a:r>
              <a:t>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    </a:t>
            </a:r>
            <a:r>
              <a:rPr>
                <a:solidFill>
                  <a:srgbClr val="F8E1AA"/>
                </a:solidFill>
              </a:rPr>
              <a:t>urlConnection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F8E1AA"/>
                </a:solidFill>
              </a:rPr>
              <a:t>(</a:t>
            </a:r>
            <a:r>
              <a:t>HttpURLConnection</a:t>
            </a:r>
            <a:r>
              <a:rPr>
                <a:solidFill>
                  <a:srgbClr val="F8E1AA"/>
                </a:solidFill>
              </a:rPr>
              <a:t>) netUrl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openConnection</a:t>
            </a:r>
            <a:r>
              <a:rPr>
                <a:solidFill>
                  <a:srgbClr val="F8E1AA"/>
                </a:solidFill>
              </a:rPr>
              <a:t>()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    </a:t>
            </a:r>
            <a:r>
              <a:rPr>
                <a:solidFill>
                  <a:srgbClr val="F8E1AA"/>
                </a:solidFill>
              </a:rPr>
              <a:t>in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new </a:t>
            </a:r>
            <a:r>
              <a:t>BufferedInputStream</a:t>
            </a:r>
            <a:r>
              <a:rPr>
                <a:solidFill>
                  <a:srgbClr val="F8E1AA"/>
                </a:solidFill>
              </a:rPr>
              <a:t>(urlConnection</a:t>
            </a:r>
            <a:r>
              <a:rPr>
                <a:solidFill>
                  <a:srgbClr val="D6C248"/>
                </a:solidFill>
              </a:rPr>
              <a:t>.</a:t>
            </a:r>
            <a:r>
              <a:t>getInputStream</a:t>
            </a:r>
            <a:r>
              <a:rPr>
                <a:solidFill>
                  <a:srgbClr val="F8E1AA"/>
                </a:solidFill>
              </a:rPr>
              <a:t>())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A1938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    </a:t>
            </a:r>
            <a:r>
              <a:rPr>
                <a:solidFill>
                  <a:srgbClr val="F8E1AA"/>
                </a:solidFill>
              </a:rPr>
              <a:t>result </a:t>
            </a:r>
            <a:r>
              <a:rPr>
                <a:solidFill>
                  <a:srgbClr val="D6C248"/>
                </a:solidFill>
              </a:rPr>
              <a:t>= </a:t>
            </a:r>
            <a:r>
              <a:t>readStream</a:t>
            </a:r>
            <a:r>
              <a:rPr>
                <a:solidFill>
                  <a:srgbClr val="F8E1AA"/>
                </a:solidFill>
              </a:rPr>
              <a:t>(in)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rPr>
                <a:solidFill>
                  <a:srgbClr val="F8E1AA"/>
                </a:solidFill>
              </a:rPr>
              <a:t>} </a:t>
            </a:r>
            <a:r>
              <a:rPr>
                <a:solidFill>
                  <a:srgbClr val="E79E3C"/>
                </a:solidFill>
              </a:rPr>
              <a:t>catch </a:t>
            </a:r>
            <a:r>
              <a:rPr>
                <a:solidFill>
                  <a:srgbClr val="F8E1AA"/>
                </a:solidFill>
              </a:rPr>
              <a:t>(</a:t>
            </a:r>
            <a:r>
              <a:t>IOException </a:t>
            </a:r>
            <a:r>
              <a:rPr>
                <a:solidFill>
                  <a:srgbClr val="BFA4A4"/>
                </a:solidFill>
              </a:rPr>
              <a:t>e</a:t>
            </a:r>
            <a:r>
              <a:rPr>
                <a:solidFill>
                  <a:srgbClr val="F8E1AA"/>
                </a:solidFill>
              </a:rPr>
              <a:t>) {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    </a:t>
            </a:r>
            <a:r>
              <a:rPr>
                <a:solidFill>
                  <a:srgbClr val="BFA4A4"/>
                </a:solidFill>
              </a:rPr>
              <a:t>e</a:t>
            </a:r>
            <a:r>
              <a:rPr>
                <a:solidFill>
                  <a:srgbClr val="D6C248"/>
                </a:solidFill>
              </a:rPr>
              <a:t>.</a:t>
            </a:r>
            <a:r>
              <a:t>printStackTrace</a:t>
            </a:r>
            <a:r>
              <a:rPr>
                <a:solidFill>
                  <a:srgbClr val="F8E1AA"/>
                </a:solidFill>
              </a:rPr>
              <a:t>()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rPr>
                <a:solidFill>
                  <a:srgbClr val="F8E1AA"/>
                </a:solidFill>
              </a:rPr>
              <a:t>} </a:t>
            </a:r>
            <a:r>
              <a:t>finally </a:t>
            </a:r>
            <a:r>
              <a:rPr>
                <a:solidFill>
                  <a:srgbClr val="F8E1AA"/>
                </a:solidFill>
              </a:rPr>
              <a:t>{</a:t>
            </a:r>
          </a:p>
        </p:txBody>
      </p:sp>
      <p:sp>
        <p:nvSpPr>
          <p:cNvPr id="339" name="if (urlConnection != null) {urlConnection.disconnect();}…"/>
          <p:cNvSpPr txBox="1"/>
          <p:nvPr/>
        </p:nvSpPr>
        <p:spPr>
          <a:xfrm>
            <a:off x="4665021" y="1264339"/>
            <a:ext cx="4128156" cy="340717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</a:t>
            </a:r>
            <a:r>
              <a:rPr>
                <a:solidFill>
                  <a:srgbClr val="E79E3C"/>
                </a:solidFill>
              </a:rPr>
              <a:t>if </a:t>
            </a:r>
            <a:r>
              <a:t>(urlConnection </a:t>
            </a:r>
            <a:r>
              <a:rPr>
                <a:solidFill>
                  <a:srgbClr val="D6C248"/>
                </a:solidFill>
              </a:rPr>
              <a:t>!= </a:t>
            </a:r>
            <a:r>
              <a:rPr>
                <a:solidFill>
                  <a:srgbClr val="E79E3C"/>
                </a:solidFill>
              </a:rPr>
              <a:t>null</a:t>
            </a:r>
            <a:r>
              <a:t>) {urlConnection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disconnect</a:t>
            </a:r>
            <a:r>
              <a:t>()</a:t>
            </a:r>
            <a:r>
              <a:rPr>
                <a:solidFill>
                  <a:srgbClr val="D6C248"/>
                </a:solidFill>
              </a:rPr>
              <a:t>;</a:t>
            </a:r>
            <a:r>
              <a:t>}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E79E3C"/>
                </a:solidFill>
              </a:rPr>
              <a:t>if </a:t>
            </a:r>
            <a:r>
              <a:t>(in </a:t>
            </a:r>
            <a:r>
              <a:rPr>
                <a:solidFill>
                  <a:srgbClr val="D6C248"/>
                </a:solidFill>
              </a:rPr>
              <a:t>!= </a:t>
            </a:r>
            <a:r>
              <a:rPr>
                <a:solidFill>
                  <a:srgbClr val="E79E3C"/>
                </a:solidFill>
              </a:rPr>
              <a:t>null</a:t>
            </a:r>
            <a:r>
              <a:t>) {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E79E3C"/>
                </a:solidFill>
              </a:rPr>
              <a:t>try </a:t>
            </a:r>
            <a:r>
              <a:t>{in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close</a:t>
            </a:r>
            <a:r>
              <a:t>()</a:t>
            </a:r>
            <a:r>
              <a:rPr>
                <a:solidFill>
                  <a:srgbClr val="D6C248"/>
                </a:solidFill>
              </a:rPr>
              <a:t>;</a:t>
            </a:r>
            <a:r>
              <a:t>}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        </a:t>
            </a:r>
            <a:r>
              <a:rPr>
                <a:solidFill>
                  <a:srgbClr val="E79E3C"/>
                </a:solidFill>
              </a:rPr>
              <a:t>catch 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DE6546"/>
                </a:solidFill>
              </a:rPr>
              <a:t>IOException </a:t>
            </a:r>
            <a:r>
              <a:rPr>
                <a:solidFill>
                  <a:srgbClr val="BFA4A4"/>
                </a:solidFill>
              </a:rPr>
              <a:t>e</a:t>
            </a:r>
            <a:r>
              <a:rPr>
                <a:solidFill>
                  <a:srgbClr val="F8E1AA"/>
                </a:solidFill>
              </a:rPr>
              <a:t>) {</a:t>
            </a:r>
            <a:r>
              <a:rPr>
                <a:solidFill>
                  <a:srgbClr val="BFA4A4"/>
                </a:solidFill>
              </a:rPr>
              <a:t>e</a:t>
            </a:r>
            <a:r>
              <a:rPr>
                <a:solidFill>
                  <a:srgbClr val="D6C248"/>
                </a:solidFill>
              </a:rPr>
              <a:t>.</a:t>
            </a:r>
            <a:r>
              <a:t>printStackTrace</a:t>
            </a:r>
            <a:r>
              <a:rPr>
                <a:solidFill>
                  <a:srgbClr val="F8E1AA"/>
                </a:solidFill>
              </a:rPr>
              <a:t>()</a:t>
            </a:r>
            <a:r>
              <a:rPr>
                <a:solidFill>
                  <a:srgbClr val="D6C248"/>
                </a:solidFill>
              </a:rPr>
              <a:t>;</a:t>
            </a:r>
            <a:r>
              <a:rPr>
                <a:solidFill>
                  <a:srgbClr val="F8E1AA"/>
                </a:solidFill>
              </a:rPr>
              <a:t>}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}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</a:t>
            </a:r>
            <a:r>
              <a:t>return </a:t>
            </a:r>
            <a:r>
              <a:rPr>
                <a:solidFill>
                  <a:srgbClr val="F8E1AA"/>
                </a:solidFill>
              </a:rPr>
              <a:t>result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private static </a:t>
            </a:r>
            <a:r>
              <a:rPr>
                <a:solidFill>
                  <a:srgbClr val="DE6546"/>
                </a:solidFill>
              </a:rPr>
              <a:t>String </a:t>
            </a:r>
            <a:r>
              <a:rPr>
                <a:solidFill>
                  <a:srgbClr val="A4B0C0"/>
                </a:solidFill>
              </a:rPr>
              <a:t>readStream</a:t>
            </a:r>
            <a:r>
              <a:rPr>
                <a:solidFill>
                  <a:srgbClr val="F8E1AA"/>
                </a:solidFill>
              </a:rPr>
              <a:t>(</a:t>
            </a:r>
            <a:r>
              <a:t>final </a:t>
            </a:r>
            <a:r>
              <a:rPr>
                <a:solidFill>
                  <a:srgbClr val="DE6546"/>
                </a:solidFill>
              </a:rPr>
              <a:t>InputStream </a:t>
            </a:r>
            <a:r>
              <a:rPr>
                <a:solidFill>
                  <a:srgbClr val="BFA4A4"/>
                </a:solidFill>
              </a:rPr>
              <a:t>inputStream</a:t>
            </a:r>
            <a:r>
              <a:rPr>
                <a:solidFill>
                  <a:srgbClr val="F8E1AA"/>
                </a:solidFill>
              </a:rPr>
              <a:t>) {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BFA4A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</a:t>
            </a:r>
            <a:r>
              <a:rPr>
                <a:solidFill>
                  <a:srgbClr val="E79E3C"/>
                </a:solidFill>
              </a:rPr>
              <a:t>final </a:t>
            </a:r>
            <a:r>
              <a:rPr>
                <a:solidFill>
                  <a:srgbClr val="DE6546"/>
                </a:solidFill>
              </a:rPr>
              <a:t>Scanner </a:t>
            </a:r>
            <a:r>
              <a:rPr>
                <a:solidFill>
                  <a:srgbClr val="F8E1AA"/>
                </a:solidFill>
              </a:rPr>
              <a:t>scanner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new </a:t>
            </a:r>
            <a:r>
              <a:rPr>
                <a:solidFill>
                  <a:srgbClr val="A4B0C0"/>
                </a:solidFill>
              </a:rPr>
              <a:t>Scanner</a:t>
            </a:r>
            <a:r>
              <a:rPr>
                <a:solidFill>
                  <a:srgbClr val="F8E1AA"/>
                </a:solidFill>
              </a:rPr>
              <a:t>(</a:t>
            </a:r>
            <a:r>
              <a:t>inputStream</a:t>
            </a:r>
            <a:r>
              <a:rPr>
                <a:solidFill>
                  <a:srgbClr val="F8E1AA"/>
                </a:solidFill>
              </a:rPr>
              <a:t>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rPr>
                <a:solidFill>
                  <a:srgbClr val="F8E1AA"/>
                </a:solidFill>
              </a:rPr>
              <a:t>scanner</a:t>
            </a:r>
            <a:r>
              <a:rPr>
                <a:solidFill>
                  <a:srgbClr val="D6C248"/>
                </a:solidFill>
              </a:rPr>
              <a:t>.</a:t>
            </a:r>
            <a:r>
              <a:t>useDelimiter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D6C248"/>
                </a:solidFill>
              </a:rPr>
              <a:t>"\\A"</a:t>
            </a:r>
            <a:r>
              <a:rPr>
                <a:solidFill>
                  <a:srgbClr val="F8E1AA"/>
                </a:solidFill>
              </a:rPr>
              <a:t>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rPr>
                <a:solidFill>
                  <a:srgbClr val="E79E3C"/>
                </a:solidFill>
              </a:rPr>
              <a:t>final </a:t>
            </a:r>
            <a:r>
              <a:t>String </a:t>
            </a:r>
            <a:r>
              <a:rPr>
                <a:solidFill>
                  <a:srgbClr val="F8E1AA"/>
                </a:solidFill>
              </a:rPr>
              <a:t>data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F8E1AA"/>
                </a:solidFill>
              </a:rPr>
              <a:t>scanner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next</a:t>
            </a:r>
            <a:r>
              <a:rPr>
                <a:solidFill>
                  <a:srgbClr val="F8E1AA"/>
                </a:solidFill>
              </a:rPr>
              <a:t>()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800"/>
              </a:lnSpc>
              <a:defRPr sz="8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t>return </a:t>
            </a:r>
            <a:r>
              <a:rPr>
                <a:solidFill>
                  <a:srgbClr val="F8E1AA"/>
                </a:solidFill>
              </a:rPr>
              <a:t>data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200"/>
              </a:lnSpc>
              <a:defRPr sz="11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Google Shape;119;p28"/>
          <p:cNvSpPr txBox="1"/>
          <p:nvPr/>
        </p:nvSpPr>
        <p:spPr>
          <a:xfrm>
            <a:off x="518418" y="490085"/>
            <a:ext cx="6715916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HttpURLConnection</a:t>
            </a:r>
          </a:p>
        </p:txBody>
      </p:sp>
      <p:sp>
        <p:nvSpPr>
          <p:cNvPr id="343" name="Google Shape;118;p28"/>
          <p:cNvSpPr txBox="1"/>
          <p:nvPr/>
        </p:nvSpPr>
        <p:spPr>
          <a:xfrm>
            <a:off x="551458" y="10700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Doc</a:t>
            </a:r>
          </a:p>
        </p:txBody>
      </p:sp>
      <p:sp>
        <p:nvSpPr>
          <p:cNvPr id="344" name="URL netUrl = new URL(url);…"/>
          <p:cNvSpPr txBox="1"/>
          <p:nvPr/>
        </p:nvSpPr>
        <p:spPr>
          <a:xfrm>
            <a:off x="998916" y="1706740"/>
            <a:ext cx="7146167" cy="27308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500"/>
              </a:lnSpc>
              <a:defRPr sz="14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E6546"/>
                </a:solidFill>
              </a:rPr>
              <a:t>URL </a:t>
            </a:r>
            <a:r>
              <a:t>netUrl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new </a:t>
            </a:r>
            <a:r>
              <a:rPr>
                <a:solidFill>
                  <a:srgbClr val="A4B0C0"/>
                </a:solidFill>
              </a:rPr>
              <a:t>URL</a:t>
            </a:r>
            <a:r>
              <a:t>(</a:t>
            </a:r>
            <a:r>
              <a:rPr>
                <a:solidFill>
                  <a:srgbClr val="BFA4A4"/>
                </a:solidFill>
              </a:rPr>
              <a:t>url</a:t>
            </a:r>
            <a:r>
              <a:t>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urlConnection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F8E1AA"/>
                </a:solidFill>
              </a:rPr>
              <a:t>(</a:t>
            </a:r>
            <a:r>
              <a:t>HttpURLConnection</a:t>
            </a:r>
            <a:r>
              <a:rPr>
                <a:solidFill>
                  <a:srgbClr val="F8E1AA"/>
                </a:solidFill>
              </a:rPr>
              <a:t>) netUrl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openConnection</a:t>
            </a:r>
            <a:r>
              <a:rPr>
                <a:solidFill>
                  <a:srgbClr val="F8E1AA"/>
                </a:solidFill>
              </a:rPr>
              <a:t>()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in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new </a:t>
            </a:r>
            <a:r>
              <a:t>BufferedInputStream</a:t>
            </a:r>
            <a:r>
              <a:rPr>
                <a:solidFill>
                  <a:srgbClr val="F8E1AA"/>
                </a:solidFill>
              </a:rPr>
              <a:t>(urlConnection</a:t>
            </a:r>
            <a:r>
              <a:rPr>
                <a:solidFill>
                  <a:srgbClr val="D6C248"/>
                </a:solidFill>
              </a:rPr>
              <a:t>.</a:t>
            </a:r>
            <a:r>
              <a:t>getInputStream</a:t>
            </a:r>
            <a:r>
              <a:rPr>
                <a:solidFill>
                  <a:srgbClr val="F8E1AA"/>
                </a:solidFill>
              </a:rPr>
              <a:t>())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A1938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result </a:t>
            </a:r>
            <a:r>
              <a:rPr>
                <a:solidFill>
                  <a:srgbClr val="D6C248"/>
                </a:solidFill>
              </a:rPr>
              <a:t>= </a:t>
            </a:r>
            <a:r>
              <a:t>readStream</a:t>
            </a:r>
            <a:r>
              <a:rPr>
                <a:solidFill>
                  <a:srgbClr val="F8E1AA"/>
                </a:solidFill>
              </a:rPr>
              <a:t>(in)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A19387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private static </a:t>
            </a:r>
            <a:r>
              <a:rPr>
                <a:solidFill>
                  <a:srgbClr val="DE6546"/>
                </a:solidFill>
              </a:rPr>
              <a:t>String </a:t>
            </a:r>
            <a:r>
              <a:rPr>
                <a:solidFill>
                  <a:srgbClr val="A4B0C0"/>
                </a:solidFill>
              </a:rPr>
              <a:t>readStream</a:t>
            </a:r>
            <a:r>
              <a:rPr>
                <a:solidFill>
                  <a:srgbClr val="F8E1AA"/>
                </a:solidFill>
              </a:rPr>
              <a:t>(</a:t>
            </a:r>
            <a:r>
              <a:t>final </a:t>
            </a:r>
            <a:r>
              <a:rPr>
                <a:solidFill>
                  <a:srgbClr val="DE6546"/>
                </a:solidFill>
              </a:rPr>
              <a:t>InputStream </a:t>
            </a:r>
            <a:r>
              <a:rPr>
                <a:solidFill>
                  <a:srgbClr val="BFA4A4"/>
                </a:solidFill>
              </a:rPr>
              <a:t>inputStream</a:t>
            </a:r>
            <a:r>
              <a:rPr>
                <a:solidFill>
                  <a:srgbClr val="F8E1AA"/>
                </a:solidFill>
              </a:rPr>
              <a:t>) {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BFA4A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</a:t>
            </a:r>
            <a:r>
              <a:rPr>
                <a:solidFill>
                  <a:srgbClr val="E79E3C"/>
                </a:solidFill>
              </a:rPr>
              <a:t>final </a:t>
            </a:r>
            <a:r>
              <a:rPr>
                <a:solidFill>
                  <a:srgbClr val="DE6546"/>
                </a:solidFill>
              </a:rPr>
              <a:t>Scanner </a:t>
            </a:r>
            <a:r>
              <a:rPr>
                <a:solidFill>
                  <a:srgbClr val="F8E1AA"/>
                </a:solidFill>
              </a:rPr>
              <a:t>scanner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new </a:t>
            </a:r>
            <a:r>
              <a:rPr>
                <a:solidFill>
                  <a:srgbClr val="A4B0C0"/>
                </a:solidFill>
              </a:rPr>
              <a:t>Scanner</a:t>
            </a:r>
            <a:r>
              <a:rPr>
                <a:solidFill>
                  <a:srgbClr val="F8E1AA"/>
                </a:solidFill>
              </a:rPr>
              <a:t>(</a:t>
            </a:r>
            <a:r>
              <a:t>inputStream</a:t>
            </a:r>
            <a:r>
              <a:rPr>
                <a:solidFill>
                  <a:srgbClr val="F8E1AA"/>
                </a:solidFill>
              </a:rPr>
              <a:t>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A4B0C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rPr>
                <a:solidFill>
                  <a:srgbClr val="F8E1AA"/>
                </a:solidFill>
              </a:rPr>
              <a:t>scanner</a:t>
            </a:r>
            <a:r>
              <a:rPr>
                <a:solidFill>
                  <a:srgbClr val="D6C248"/>
                </a:solidFill>
              </a:rPr>
              <a:t>.</a:t>
            </a:r>
            <a:r>
              <a:t>useDelimiter</a:t>
            </a:r>
            <a:r>
              <a:rPr>
                <a:solidFill>
                  <a:srgbClr val="F8E1AA"/>
                </a:solidFill>
              </a:rPr>
              <a:t>(</a:t>
            </a:r>
            <a:r>
              <a:rPr>
                <a:solidFill>
                  <a:srgbClr val="D6C248"/>
                </a:solidFill>
              </a:rPr>
              <a:t>"\\A"</a:t>
            </a:r>
            <a:r>
              <a:rPr>
                <a:solidFill>
                  <a:srgbClr val="F8E1AA"/>
                </a:solidFill>
              </a:rPr>
              <a:t>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rPr>
                <a:solidFill>
                  <a:srgbClr val="E79E3C"/>
                </a:solidFill>
              </a:rPr>
              <a:t>final </a:t>
            </a:r>
            <a:r>
              <a:t>String </a:t>
            </a:r>
            <a:r>
              <a:rPr>
                <a:solidFill>
                  <a:srgbClr val="F8E1AA"/>
                </a:solidFill>
              </a:rPr>
              <a:t>data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F8E1AA"/>
                </a:solidFill>
              </a:rPr>
              <a:t>scanner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next</a:t>
            </a:r>
            <a:r>
              <a:rPr>
                <a:solidFill>
                  <a:srgbClr val="F8E1AA"/>
                </a:solidFill>
              </a:rPr>
              <a:t>()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6C248"/>
                </a:solidFill>
              </a:rPr>
              <a:t>    </a:t>
            </a:r>
            <a:r>
              <a:t>return </a:t>
            </a:r>
            <a:r>
              <a:rPr>
                <a:solidFill>
                  <a:srgbClr val="F8E1AA"/>
                </a:solidFill>
              </a:rPr>
              <a:t>data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500"/>
              </a:lnSpc>
              <a:defRPr sz="14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Google Shape;119;p28"/>
          <p:cNvSpPr txBox="1"/>
          <p:nvPr/>
        </p:nvSpPr>
        <p:spPr>
          <a:xfrm>
            <a:off x="518418" y="490085"/>
            <a:ext cx="6715916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Retrofit</a:t>
            </a:r>
          </a:p>
        </p:txBody>
      </p:sp>
      <p:sp>
        <p:nvSpPr>
          <p:cNvPr id="348" name="Google Shape;118;p28"/>
          <p:cNvSpPr txBox="1"/>
          <p:nvPr/>
        </p:nvSpPr>
        <p:spPr>
          <a:xfrm>
            <a:off x="551458" y="9684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Doc</a:t>
            </a:r>
          </a:p>
        </p:txBody>
      </p:sp>
      <p:sp>
        <p:nvSpPr>
          <p:cNvPr id="349" name="// host, only once for one host…"/>
          <p:cNvSpPr txBox="1"/>
          <p:nvPr/>
        </p:nvSpPr>
        <p:spPr>
          <a:xfrm>
            <a:off x="479369" y="1470100"/>
            <a:ext cx="8038144" cy="31775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300"/>
              </a:lnSpc>
              <a:defRPr sz="1200">
                <a:solidFill>
                  <a:srgbClr val="8378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host, only once for one host</a:t>
            </a:r>
          </a:p>
          <a:p>
            <a:pPr defTabSz="457200">
              <a:lnSpc>
                <a:spcPts val="3300"/>
              </a:lnSpc>
              <a:defRPr sz="12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Retrofit </a:t>
            </a:r>
            <a:r>
              <a:rPr>
                <a:solidFill>
                  <a:srgbClr val="F8E1AA"/>
                </a:solidFill>
              </a:rPr>
              <a:t>retrofit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E79E3C"/>
                </a:solidFill>
              </a:rPr>
              <a:t>new </a:t>
            </a:r>
            <a:r>
              <a:t>Retrofit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Builder</a:t>
            </a:r>
            <a:r>
              <a:rPr>
                <a:solidFill>
                  <a:srgbClr val="F8E1AA"/>
                </a:solidFill>
              </a:rPr>
              <a:t>()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300"/>
              </a:lnSpc>
              <a:defRPr sz="12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    </a:t>
            </a:r>
            <a:r>
              <a:t>.</a:t>
            </a:r>
            <a:r>
              <a:rPr>
                <a:solidFill>
                  <a:srgbClr val="A4B0C0"/>
                </a:solidFill>
              </a:rPr>
              <a:t>baseUrl</a:t>
            </a:r>
            <a:r>
              <a:rPr>
                <a:solidFill>
                  <a:srgbClr val="F8E1AA"/>
                </a:solidFill>
              </a:rPr>
              <a:t>(</a:t>
            </a:r>
            <a:r>
              <a:t>"http://api.icndb.com/"</a:t>
            </a:r>
            <a:r>
              <a:rPr>
                <a:solidFill>
                  <a:srgbClr val="F8E1AA"/>
                </a:solidFill>
              </a:rPr>
              <a:t>)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300"/>
              </a:lnSpc>
              <a:defRPr sz="12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    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addConverterFactory</a:t>
            </a:r>
            <a:r>
              <a:rPr>
                <a:solidFill>
                  <a:srgbClr val="F8E1AA"/>
                </a:solidFill>
              </a:rPr>
              <a:t>(</a:t>
            </a:r>
            <a:r>
              <a:t>GsonConverterFactory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19387"/>
                </a:solidFill>
              </a:rPr>
              <a:t>create</a:t>
            </a:r>
            <a:r>
              <a:rPr>
                <a:solidFill>
                  <a:srgbClr val="F8E1AA"/>
                </a:solidFill>
              </a:rPr>
              <a:t>())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300"/>
              </a:lnSpc>
              <a:defRPr sz="12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build</a:t>
            </a:r>
            <a:r>
              <a:t>()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300"/>
              </a:lnSpc>
              <a:defRPr sz="1200">
                <a:solidFill>
                  <a:srgbClr val="8378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url</a:t>
            </a:r>
          </a:p>
          <a:p>
            <a:pPr defTabSz="457200">
              <a:lnSpc>
                <a:spcPts val="3300"/>
              </a:lnSpc>
              <a:defRPr sz="1200">
                <a:solidFill>
                  <a:srgbClr val="527D5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E6546"/>
                </a:solidFill>
              </a:rPr>
              <a:t>Response</a:t>
            </a:r>
            <a:r>
              <a:rPr>
                <a:solidFill>
                  <a:srgbClr val="D6C248"/>
                </a:solidFill>
              </a:rPr>
              <a:t>&lt;</a:t>
            </a:r>
            <a:r>
              <a:rPr>
                <a:solidFill>
                  <a:srgbClr val="DE6546"/>
                </a:solidFill>
              </a:rPr>
              <a:t>Joke</a:t>
            </a:r>
            <a:r>
              <a:rPr>
                <a:solidFill>
                  <a:srgbClr val="D6C248"/>
                </a:solidFill>
              </a:rPr>
              <a:t>&gt; </a:t>
            </a:r>
            <a:r>
              <a:rPr>
                <a:solidFill>
                  <a:srgbClr val="F8E1AA"/>
                </a:solidFill>
              </a:rPr>
              <a:t>response </a:t>
            </a:r>
            <a:r>
              <a:rPr>
                <a:solidFill>
                  <a:srgbClr val="D6C248"/>
                </a:solidFill>
              </a:rPr>
              <a:t>= </a:t>
            </a:r>
            <a:r>
              <a:rPr>
                <a:solidFill>
                  <a:srgbClr val="F8E1AA"/>
                </a:solidFill>
              </a:rPr>
              <a:t>retrofit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create</a:t>
            </a:r>
            <a:r>
              <a:rPr>
                <a:solidFill>
                  <a:srgbClr val="F8E1AA"/>
                </a:solidFill>
              </a:rPr>
              <a:t>(</a:t>
            </a:r>
            <a:r>
              <a:t>ICNDBService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E79E3C"/>
                </a:solidFill>
              </a:rPr>
              <a:t>class</a:t>
            </a:r>
            <a:r>
              <a:rPr>
                <a:solidFill>
                  <a:srgbClr val="F8E1AA"/>
                </a:solidFill>
              </a:rPr>
              <a:t>)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randomJoke</a:t>
            </a:r>
            <a:r>
              <a:rPr>
                <a:solidFill>
                  <a:srgbClr val="F8E1AA"/>
                </a:solidFill>
              </a:rPr>
              <a:t>()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execute</a:t>
            </a:r>
            <a:r>
              <a:rPr>
                <a:solidFill>
                  <a:srgbClr val="F8E1AA"/>
                </a:solidFill>
              </a:rPr>
              <a:t>()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300"/>
              </a:lnSpc>
              <a:defRPr sz="12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E79E3C"/>
                </a:solidFill>
              </a:rPr>
              <a:t>return </a:t>
            </a:r>
            <a:r>
              <a:t>response </a:t>
            </a:r>
            <a:r>
              <a:rPr>
                <a:solidFill>
                  <a:srgbClr val="D6C248"/>
                </a:solidFill>
              </a:rPr>
              <a:t>== </a:t>
            </a:r>
            <a:r>
              <a:rPr>
                <a:solidFill>
                  <a:srgbClr val="E79E3C"/>
                </a:solidFill>
              </a:rPr>
              <a:t>null </a:t>
            </a:r>
            <a:r>
              <a:rPr>
                <a:solidFill>
                  <a:srgbClr val="D6C248"/>
                </a:solidFill>
              </a:rPr>
              <a:t>? </a:t>
            </a:r>
            <a:r>
              <a:rPr>
                <a:solidFill>
                  <a:srgbClr val="E79E3C"/>
                </a:solidFill>
              </a:rPr>
              <a:t>null </a:t>
            </a:r>
            <a:r>
              <a:rPr>
                <a:solidFill>
                  <a:srgbClr val="D6C248"/>
                </a:solidFill>
              </a:rPr>
              <a:t>: </a:t>
            </a:r>
            <a:r>
              <a:t>response</a:t>
            </a:r>
            <a:r>
              <a:rPr>
                <a:solidFill>
                  <a:srgbClr val="D6C248"/>
                </a:solidFill>
              </a:rPr>
              <a:t>.</a:t>
            </a:r>
            <a:r>
              <a:rPr>
                <a:solidFill>
                  <a:srgbClr val="A4B0C0"/>
                </a:solidFill>
              </a:rPr>
              <a:t>body</a:t>
            </a:r>
            <a:r>
              <a:t>()</a:t>
            </a:r>
            <a:r>
              <a:rPr>
                <a:solidFill>
                  <a:srgbClr val="D6C248"/>
                </a:solidFill>
              </a:rPr>
              <a:t>;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300"/>
              </a:lnSpc>
              <a:defRPr sz="12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300"/>
              </a:lnSpc>
              <a:defRPr sz="1200">
                <a:solidFill>
                  <a:srgbClr val="83786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definition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3300"/>
              </a:lnSpc>
              <a:defRPr sz="1200">
                <a:solidFill>
                  <a:srgbClr val="E79E3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public interface </a:t>
            </a:r>
            <a:r>
              <a:rPr>
                <a:solidFill>
                  <a:srgbClr val="527D5D"/>
                </a:solidFill>
              </a:rPr>
              <a:t>ICNDBService </a:t>
            </a:r>
            <a:r>
              <a:rPr>
                <a:solidFill>
                  <a:srgbClr val="F8E1AA"/>
                </a:solidFill>
              </a:rPr>
              <a:t>{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3300"/>
              </a:lnSpc>
              <a:defRPr sz="12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</a:t>
            </a:r>
            <a:r>
              <a:rPr>
                <a:solidFill>
                  <a:srgbClr val="83786E"/>
                </a:solidFill>
              </a:rPr>
              <a:t>@GET</a:t>
            </a:r>
            <a:r>
              <a:rPr>
                <a:solidFill>
                  <a:srgbClr val="F8E1AA"/>
                </a:solidFill>
              </a:rPr>
              <a:t>(</a:t>
            </a:r>
            <a:r>
              <a:t>“/jokes/random”</a:t>
            </a:r>
            <a:r>
              <a:rPr>
                <a:solidFill>
                  <a:srgbClr val="F8E1AA"/>
                </a:solidFill>
              </a:rPr>
              <a:t>) </a:t>
            </a:r>
            <a:r>
              <a:rPr>
                <a:solidFill>
                  <a:srgbClr val="527D5D"/>
                </a:solidFill>
              </a:rPr>
              <a:t>Call</a:t>
            </a:r>
            <a:r>
              <a:t>&lt;</a:t>
            </a:r>
            <a:r>
              <a:rPr>
                <a:solidFill>
                  <a:srgbClr val="DE6546"/>
                </a:solidFill>
              </a:rPr>
              <a:t>Joke</a:t>
            </a:r>
            <a:r>
              <a:t>&gt; </a:t>
            </a:r>
            <a:r>
              <a:rPr>
                <a:solidFill>
                  <a:srgbClr val="A4B0C0"/>
                </a:solidFill>
              </a:rPr>
              <a:t>randomJoke</a:t>
            </a:r>
            <a:r>
              <a:rPr>
                <a:solidFill>
                  <a:srgbClr val="F8E1AA"/>
                </a:solidFill>
              </a:rPr>
              <a:t>()</a:t>
            </a:r>
            <a:r>
              <a:t>;</a:t>
            </a:r>
          </a:p>
          <a:p>
            <a:pPr defTabSz="457200">
              <a:lnSpc>
                <a:spcPts val="3300"/>
              </a:lnSpc>
              <a:defRPr sz="12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Google Shape;119;p28"/>
          <p:cNvSpPr txBox="1"/>
          <p:nvPr/>
        </p:nvSpPr>
        <p:spPr>
          <a:xfrm>
            <a:off x="518418" y="490085"/>
            <a:ext cx="6715916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Glide</a:t>
            </a:r>
          </a:p>
        </p:txBody>
      </p:sp>
      <p:sp>
        <p:nvSpPr>
          <p:cNvPr id="353" name="Google Shape;118;p28"/>
          <p:cNvSpPr txBox="1"/>
          <p:nvPr/>
        </p:nvSpPr>
        <p:spPr>
          <a:xfrm>
            <a:off x="551458" y="9684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Doc</a:t>
            </a:r>
          </a:p>
        </p:txBody>
      </p:sp>
      <p:pic>
        <p:nvPicPr>
          <p:cNvPr id="35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5050" y="1940993"/>
            <a:ext cx="7073900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119;p28"/>
          <p:cNvSpPr txBox="1"/>
          <p:nvPr/>
        </p:nvSpPr>
        <p:spPr>
          <a:xfrm>
            <a:off x="3359044" y="1744015"/>
            <a:ext cx="2425912" cy="99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63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Break</a:t>
            </a:r>
          </a:p>
        </p:txBody>
      </p:sp>
      <p:sp>
        <p:nvSpPr>
          <p:cNvPr id="358" name="Google Shape;118;p28"/>
          <p:cNvSpPr txBox="1"/>
          <p:nvPr/>
        </p:nvSpPr>
        <p:spPr>
          <a:xfrm>
            <a:off x="1971049" y="3236335"/>
            <a:ext cx="5201901" cy="85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Checkout Introducing_multithreading_and_retrofit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Run and check the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Google Shape;118;p28"/>
          <p:cNvSpPr txBox="1"/>
          <p:nvPr/>
        </p:nvSpPr>
        <p:spPr>
          <a:xfrm>
            <a:off x="1051116" y="1228265"/>
            <a:ext cx="8563956" cy="343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70000"/>
              </a:lnSpc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What is </a:t>
            </a:r>
            <a:r>
              <a:rPr b="1"/>
              <a:t>NetworkOnMainThreadException</a:t>
            </a:r>
            <a:r>
              <a:t>? - google it!</a:t>
            </a:r>
          </a:p>
          <a:p>
            <a:pPr marL="457200" indent="-381000">
              <a:lnSpc>
                <a:spcPct val="270000"/>
              </a:lnSpc>
              <a:buClr>
                <a:srgbClr val="3A5BAE"/>
              </a:buClr>
              <a:buSzPts val="1600"/>
              <a:buFont typeface="Arial"/>
              <a:buChar char="❏"/>
              <a:defRPr b="1" sz="1600">
                <a:solidFill>
                  <a:srgbClr val="3A5BAE"/>
                </a:solidFill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NetworkOnMainThreadException doc</a:t>
            </a:r>
          </a:p>
          <a:p>
            <a:pPr marL="457200" indent="-381000">
              <a:lnSpc>
                <a:spcPct val="270000"/>
              </a:lnSpc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Do it on a </a:t>
            </a:r>
            <a:r>
              <a:rPr b="1"/>
              <a:t>worker thread</a:t>
            </a:r>
          </a:p>
          <a:p>
            <a:pPr marL="457200" indent="-381000">
              <a:lnSpc>
                <a:spcPct val="270000"/>
              </a:lnSpc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rPr b="1"/>
              <a:t>SecurityException</a:t>
            </a:r>
            <a:r>
              <a:t>?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Connect to network doc</a:t>
            </a:r>
          </a:p>
          <a:p>
            <a:pPr marL="457200" indent="-381000">
              <a:lnSpc>
                <a:spcPct val="270000"/>
              </a:lnSpc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rPr b="1"/>
              <a:t>CalledFromWrongThreadException</a:t>
            </a:r>
            <a:r>
              <a:t>? try Retrofit async!</a:t>
            </a:r>
          </a:p>
          <a:p>
            <a:pPr marL="457200" indent="-381000">
              <a:lnSpc>
                <a:spcPct val="270000"/>
              </a:lnSpc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Why does it work?</a:t>
            </a:r>
          </a:p>
        </p:txBody>
      </p:sp>
      <p:sp>
        <p:nvSpPr>
          <p:cNvPr id="362" name="Google Shape;119;p28"/>
          <p:cNvSpPr txBox="1"/>
          <p:nvPr/>
        </p:nvSpPr>
        <p:spPr>
          <a:xfrm>
            <a:off x="518418" y="490085"/>
            <a:ext cx="8208183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lvl="1"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Problems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Google Shape;118;p28"/>
          <p:cNvSpPr txBox="1"/>
          <p:nvPr/>
        </p:nvSpPr>
        <p:spPr>
          <a:xfrm>
            <a:off x="1276173" y="1655940"/>
            <a:ext cx="7326605" cy="838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1. Do not block the UI thread</a:t>
            </a:r>
          </a:p>
          <a:p>
            <a:pPr marL="457200" indent="-3810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2. Do not access the Android UI toolkit from outside the UI thread</a:t>
            </a:r>
          </a:p>
        </p:txBody>
      </p:sp>
      <p:sp>
        <p:nvSpPr>
          <p:cNvPr id="366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Thread Model</a:t>
            </a:r>
          </a:p>
        </p:txBody>
      </p:sp>
      <p:sp>
        <p:nvSpPr>
          <p:cNvPr id="367" name="Google Shape;118;p28"/>
          <p:cNvSpPr txBox="1"/>
          <p:nvPr/>
        </p:nvSpPr>
        <p:spPr>
          <a:xfrm>
            <a:off x="551458" y="1070085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rPr>
              <a:t>Main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Threads</a:t>
            </a:r>
          </a:p>
        </p:txBody>
      </p:sp>
      <p:sp>
        <p:nvSpPr>
          <p:cNvPr id="368" name="Google Shape;118;p28"/>
          <p:cNvSpPr txBox="1"/>
          <p:nvPr/>
        </p:nvSpPr>
        <p:spPr>
          <a:xfrm>
            <a:off x="551458" y="2679301"/>
            <a:ext cx="8563955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Worker threads</a:t>
            </a:r>
          </a:p>
        </p:txBody>
      </p:sp>
      <p:sp>
        <p:nvSpPr>
          <p:cNvPr id="369" name="Google Shape;118;p28"/>
          <p:cNvSpPr txBox="1"/>
          <p:nvPr/>
        </p:nvSpPr>
        <p:spPr>
          <a:xfrm>
            <a:off x="1288873" y="3255162"/>
            <a:ext cx="7326605" cy="1184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1700"/>
              <a:buFont typeface="Arial"/>
              <a:buChar char="❏"/>
              <a:defRPr sz="1700">
                <a:solidFill>
                  <a:srgbClr val="3A5BAE"/>
                </a:solidFill>
              </a:defRPr>
            </a:pPr>
            <a:r>
              <a:t>Activity.runOnUiThread(Runnable)</a:t>
            </a:r>
          </a:p>
          <a:p>
            <a:pPr marL="457200" indent="-381000">
              <a:buClr>
                <a:srgbClr val="3A5BAE"/>
              </a:buClr>
              <a:buSzPts val="1700"/>
              <a:buFont typeface="Arial"/>
              <a:buChar char="❏"/>
              <a:defRPr sz="1700">
                <a:solidFill>
                  <a:srgbClr val="3A5BAE"/>
                </a:solidFill>
              </a:defRPr>
            </a:pPr>
            <a:r>
              <a:t>View.post(Runnable)</a:t>
            </a:r>
          </a:p>
          <a:p>
            <a:pPr marL="457200" indent="-381000">
              <a:buClr>
                <a:srgbClr val="3A5BAE"/>
              </a:buClr>
              <a:buSzPts val="1700"/>
              <a:buFont typeface="Arial"/>
              <a:buChar char="❏"/>
              <a:defRPr sz="1700">
                <a:solidFill>
                  <a:srgbClr val="3A5BAE"/>
                </a:solidFill>
              </a:defRPr>
            </a:pPr>
            <a:r>
              <a:t>View.postDelayed(Runnable, long)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0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2"/>
      <p:bldP build="whole" bldLvl="1" animBg="1" rev="0" advAuto="0" spid="367" grpId="1"/>
      <p:bldP build="whole" bldLvl="1" animBg="1" rev="0" advAuto="0" spid="368" grpId="3"/>
      <p:bldP build="whole" bldLvl="1" animBg="1" rev="0" advAuto="0" spid="369" grpId="4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Google Shape;118;p28"/>
          <p:cNvSpPr txBox="1"/>
          <p:nvPr/>
        </p:nvSpPr>
        <p:spPr>
          <a:xfrm>
            <a:off x="340625" y="1029824"/>
            <a:ext cx="8487881" cy="744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Create App </a:t>
            </a:r>
            <a:r>
              <a:rPr b="1"/>
              <a:t>RandomCatPics</a:t>
            </a:r>
            <a:r>
              <a:t>, an Android App that requests TheCatApi for 5 random cat pictures and displays them, like:</a:t>
            </a:r>
          </a:p>
        </p:txBody>
      </p:sp>
      <p:sp>
        <p:nvSpPr>
          <p:cNvPr id="373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Classwork #1</a:t>
            </a:r>
          </a:p>
        </p:txBody>
      </p:sp>
      <p:pic>
        <p:nvPicPr>
          <p:cNvPr id="374" name="Screenshot_1547722808.png" descr="Screenshot_15477228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6877" y="1755413"/>
            <a:ext cx="1606177" cy="3212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Google Shape;118;p28"/>
          <p:cNvSpPr txBox="1"/>
          <p:nvPr/>
        </p:nvSpPr>
        <p:spPr>
          <a:xfrm>
            <a:off x="327925" y="1029824"/>
            <a:ext cx="8704794" cy="1083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Create App </a:t>
            </a:r>
            <a:r>
              <a:rPr b="1"/>
              <a:t>MiniDouyinApi</a:t>
            </a:r>
            <a:r>
              <a:t>, an Android App that can upload pictures from your album, request the “feed” interface for picture urls and display them as App RandomCatPics does.</a:t>
            </a:r>
          </a:p>
        </p:txBody>
      </p:sp>
      <p:sp>
        <p:nvSpPr>
          <p:cNvPr id="378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Classwork #2</a:t>
            </a:r>
          </a:p>
        </p:txBody>
      </p:sp>
      <p:pic>
        <p:nvPicPr>
          <p:cNvPr id="379" name="Screenshot_1547992411.png" descr="Screenshot_15479924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6378" y="1933991"/>
            <a:ext cx="1560662" cy="3121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Google Shape;118;p28"/>
          <p:cNvSpPr txBox="1"/>
          <p:nvPr/>
        </p:nvSpPr>
        <p:spPr>
          <a:xfrm>
            <a:off x="513358" y="1445651"/>
            <a:ext cx="8563955" cy="245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Many apps access data through a web layer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rPr b="1"/>
              <a:t>Client</a:t>
            </a:r>
            <a:r>
              <a:t> (app) makes queries by contacting certain specific URLs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rPr b="1"/>
              <a:t>Server</a:t>
            </a:r>
            <a:r>
              <a:t> (web URL) sends the appropriate data back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Client parses the data, displays it, etc.</a:t>
            </a:r>
          </a:p>
        </p:txBody>
      </p:sp>
      <p:sp>
        <p:nvSpPr>
          <p:cNvPr id="225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Web services to access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Google Shape;118;p28"/>
          <p:cNvSpPr txBox="1"/>
          <p:nvPr/>
        </p:nvSpPr>
        <p:spPr>
          <a:xfrm>
            <a:off x="327925" y="1029824"/>
            <a:ext cx="8704794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POST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http://test.androidcamp.bytedance.com/mini_douyin/invoke/video</a:t>
            </a:r>
          </a:p>
        </p:txBody>
      </p:sp>
      <p:sp>
        <p:nvSpPr>
          <p:cNvPr id="383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Classwork #2 RESTful APIs</a:t>
            </a:r>
          </a:p>
        </p:txBody>
      </p:sp>
      <p:sp>
        <p:nvSpPr>
          <p:cNvPr id="384" name="Google Shape;118;p28"/>
          <p:cNvSpPr txBox="1"/>
          <p:nvPr/>
        </p:nvSpPr>
        <p:spPr>
          <a:xfrm>
            <a:off x="327925" y="1447496"/>
            <a:ext cx="8704794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Parameters</a:t>
            </a:r>
          </a:p>
        </p:txBody>
      </p:sp>
      <p:graphicFrame>
        <p:nvGraphicFramePr>
          <p:cNvPr id="385" name="表格"/>
          <p:cNvGraphicFramePr/>
          <p:nvPr/>
        </p:nvGraphicFramePr>
        <p:xfrm>
          <a:off x="1356002" y="2111307"/>
          <a:ext cx="6239370" cy="21062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87957"/>
                <a:gridCol w="957263"/>
                <a:gridCol w="3981448"/>
              </a:tblGrid>
              <a:tr h="479927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200"/>
                        </a:lnSpc>
                        <a:defRPr sz="1800"/>
                      </a:pPr>
                      <a:r>
                        <a:rPr b="1" sz="1300">
                          <a:solidFill>
                            <a:srgbClr val="39393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Name</a:t>
                      </a:r>
                    </a:p>
                  </a:txBody>
                  <a:tcPr marL="165100" marR="165100" marT="76200" marB="762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200"/>
                        </a:lnSpc>
                        <a:defRPr sz="1800"/>
                      </a:pPr>
                      <a:r>
                        <a:rPr b="1" sz="1300">
                          <a:solidFill>
                            <a:srgbClr val="39393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</a:t>
                      </a:r>
                    </a:p>
                  </a:txBody>
                  <a:tcPr marL="165100" marR="165100" marT="76200" marB="762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200"/>
                        </a:lnSpc>
                        <a:defRPr sz="1800"/>
                      </a:pPr>
                      <a:r>
                        <a:rPr b="1" sz="1300">
                          <a:solidFill>
                            <a:srgbClr val="39393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Description</a:t>
                      </a:r>
                    </a:p>
                  </a:txBody>
                  <a:tcPr marL="165100" marR="165100" marT="76200" marB="76200" anchor="t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0340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100">
                          <a:solidFill>
                            <a:srgbClr val="393939"/>
                          </a:solidFill>
                          <a:latin typeface="+mn-lt"/>
                          <a:ea typeface="+mn-ea"/>
                          <a:cs typeface="+mn-cs"/>
                          <a:sym typeface="Consolas"/>
                        </a:rPr>
                        <a:t>student_id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100">
                          <a:solidFill>
                            <a:srgbClr val="393939"/>
                          </a:solidFill>
                          <a:latin typeface="+mn-lt"/>
                          <a:ea typeface="+mn-ea"/>
                          <a:cs typeface="+mn-cs"/>
                          <a:sym typeface="Consolas"/>
                        </a:rPr>
                        <a:t>string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200"/>
                        </a:lnSpc>
                        <a:defRPr sz="1300">
                          <a:solidFill>
                            <a:srgbClr val="39393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b="1"/>
                        <a:t>Required</a:t>
                      </a:r>
                      <a:r>
                        <a:t>, e.g. 2220186666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0340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100">
                          <a:solidFill>
                            <a:srgbClr val="393939"/>
                          </a:solidFill>
                          <a:latin typeface="+mn-lt"/>
                          <a:ea typeface="+mn-ea"/>
                          <a:cs typeface="+mn-cs"/>
                          <a:sym typeface="Consolas"/>
                        </a:rPr>
                        <a:t>user_name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100">
                          <a:solidFill>
                            <a:srgbClr val="393939"/>
                          </a:solidFill>
                          <a:latin typeface="+mn-lt"/>
                          <a:ea typeface="+mn-ea"/>
                          <a:cs typeface="+mn-cs"/>
                          <a:sym typeface="Consolas"/>
                        </a:rPr>
                        <a:t>string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200"/>
                        </a:lnSpc>
                        <a:defRPr sz="1300">
                          <a:solidFill>
                            <a:srgbClr val="39393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b="1"/>
                        <a:t>Required</a:t>
                      </a:r>
                      <a:r>
                        <a:t>, e.g. doudou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0340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100">
                          <a:solidFill>
                            <a:srgbClr val="393939"/>
                          </a:solidFill>
                          <a:latin typeface="+mn-lt"/>
                          <a:ea typeface="+mn-ea"/>
                          <a:cs typeface="+mn-cs"/>
                          <a:sym typeface="Consolas"/>
                        </a:rPr>
                        <a:t>cover_image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100">
                          <a:solidFill>
                            <a:srgbClr val="393939"/>
                          </a:solidFill>
                          <a:latin typeface="+mn-lt"/>
                          <a:ea typeface="+mn-ea"/>
                          <a:cs typeface="+mn-cs"/>
                          <a:sym typeface="Consolas"/>
                        </a:rPr>
                        <a:t>file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200"/>
                        </a:lnSpc>
                        <a:defRPr sz="1300">
                          <a:solidFill>
                            <a:srgbClr val="39393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b="1"/>
                        <a:t>Required.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0340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100">
                          <a:solidFill>
                            <a:srgbClr val="393939"/>
                          </a:solidFill>
                          <a:latin typeface="+mn-lt"/>
                          <a:ea typeface="+mn-ea"/>
                          <a:cs typeface="+mn-cs"/>
                          <a:sym typeface="Consolas"/>
                        </a:rPr>
                        <a:t>video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100">
                          <a:solidFill>
                            <a:srgbClr val="393939"/>
                          </a:solidFill>
                          <a:latin typeface="+mn-lt"/>
                          <a:ea typeface="+mn-ea"/>
                          <a:cs typeface="+mn-cs"/>
                          <a:sym typeface="Consolas"/>
                        </a:rPr>
                        <a:t>file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200"/>
                        </a:lnSpc>
                        <a:defRPr sz="1300">
                          <a:solidFill>
                            <a:srgbClr val="39393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b="1"/>
                        <a:t>Required.</a:t>
                      </a:r>
                    </a:p>
                  </a:txBody>
                  <a:tcPr marL="165100" marR="165100" marT="76200" marB="76200" anchor="ctr" anchorCtr="0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Google Shape;118;p28"/>
          <p:cNvSpPr txBox="1"/>
          <p:nvPr/>
        </p:nvSpPr>
        <p:spPr>
          <a:xfrm>
            <a:off x="327925" y="1029824"/>
            <a:ext cx="8704794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POST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http://test.androidcamp.bytedance.com/mini_douyin/invoke/video</a:t>
            </a:r>
          </a:p>
        </p:txBody>
      </p:sp>
      <p:sp>
        <p:nvSpPr>
          <p:cNvPr id="389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Classwork #2 RESTful APIs</a:t>
            </a:r>
          </a:p>
        </p:txBody>
      </p:sp>
      <p:sp>
        <p:nvSpPr>
          <p:cNvPr id="390" name="Google Shape;118;p28"/>
          <p:cNvSpPr txBox="1"/>
          <p:nvPr/>
        </p:nvSpPr>
        <p:spPr>
          <a:xfrm>
            <a:off x="327925" y="1422096"/>
            <a:ext cx="8704794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Response</a:t>
            </a:r>
          </a:p>
        </p:txBody>
      </p:sp>
      <p:sp>
        <p:nvSpPr>
          <p:cNvPr id="391" name="{…"/>
          <p:cNvSpPr txBox="1"/>
          <p:nvPr/>
        </p:nvSpPr>
        <p:spPr>
          <a:xfrm>
            <a:off x="552928" y="1903268"/>
            <a:ext cx="8038144" cy="28885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2900"/>
              </a:lnSpc>
              <a:defRPr sz="9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</a:t>
            </a:r>
          </a:p>
          <a:p>
            <a:pPr defTabSz="457200">
              <a:lnSpc>
                <a:spcPts val="2900"/>
              </a:lnSpc>
              <a:defRPr sz="900">
                <a:solidFill>
                  <a:srgbClr val="DE654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8E1AA"/>
                </a:solidFill>
              </a:rPr>
              <a:t>        </a:t>
            </a:r>
            <a:r>
              <a:t>"success"</a:t>
            </a:r>
            <a:r>
              <a:rPr>
                <a:solidFill>
                  <a:srgbClr val="D6C248"/>
                </a:solidFill>
              </a:rPr>
              <a:t>: </a:t>
            </a:r>
            <a:r>
              <a:rPr>
                <a:solidFill>
                  <a:srgbClr val="E79E3C"/>
                </a:solidFill>
              </a:rPr>
              <a:t>true</a:t>
            </a:r>
            <a:r>
              <a:rPr>
                <a:solidFill>
                  <a:srgbClr val="D6C248"/>
                </a:solidFill>
              </a:rPr>
              <a:t>,</a:t>
            </a:r>
            <a:endParaRPr>
              <a:solidFill>
                <a:srgbClr val="D6C248"/>
              </a:solidFill>
            </a:endParaRPr>
          </a:p>
          <a:p>
            <a:pPr defTabSz="457200">
              <a:lnSpc>
                <a:spcPts val="2900"/>
              </a:lnSpc>
              <a:defRPr sz="9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DE6546"/>
                </a:solidFill>
              </a:rPr>
              <a:t>"item"</a:t>
            </a:r>
            <a:r>
              <a:t>: </a:t>
            </a:r>
            <a:r>
              <a:rPr>
                <a:solidFill>
                  <a:srgbClr val="F8E1AA"/>
                </a:solidFill>
              </a:rPr>
              <a:t>{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2900"/>
              </a:lnSpc>
              <a:defRPr sz="9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"student_id": "2220186666",</a:t>
            </a:r>
          </a:p>
          <a:p>
            <a:pPr defTabSz="457200">
              <a:lnSpc>
                <a:spcPts val="2900"/>
              </a:lnSpc>
              <a:defRPr sz="9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"user_name": "doudou",</a:t>
            </a:r>
          </a:p>
          <a:p>
            <a:pPr defTabSz="457200">
              <a:lnSpc>
                <a:spcPts val="2900"/>
              </a:lnSpc>
              <a:defRPr sz="9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"image_url": "https://sf6-hscdn-tos.pstatp.com/obj/developer-baas/baas/tt7217xbo2wz3cem41/9c6bbc2aa5355504_1560563154279.jpg",</a:t>
            </a:r>
          </a:p>
          <a:p>
            <a:pPr defTabSz="457200">
              <a:lnSpc>
                <a:spcPts val="2900"/>
              </a:lnSpc>
              <a:defRPr sz="9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"_id": "5d044dd222e26f0024157401",</a:t>
            </a:r>
          </a:p>
          <a:p>
            <a:pPr defTabSz="457200">
              <a:lnSpc>
                <a:spcPts val="2900"/>
              </a:lnSpc>
              <a:defRPr sz="9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"video_url": "https://lf1-hscdn-tos.pstatp.com/obj/developer-baas/baas/tt7217xbo2wz3cem41/a8efa55c5c22de69_1560563154288.mp4"</a:t>
            </a:r>
          </a:p>
          <a:p>
            <a:pPr defTabSz="457200">
              <a:lnSpc>
                <a:spcPts val="2900"/>
              </a:lnSpc>
              <a:defRPr sz="900">
                <a:solidFill>
                  <a:srgbClr val="D6C24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</a:t>
            </a:r>
            <a:r>
              <a:rPr>
                <a:solidFill>
                  <a:srgbClr val="F8E1AA"/>
                </a:solidFill>
              </a:rPr>
              <a:t>}</a:t>
            </a:r>
            <a:endParaRPr>
              <a:solidFill>
                <a:srgbClr val="F8E1AA"/>
              </a:solidFill>
            </a:endParaRPr>
          </a:p>
          <a:p>
            <a:pPr defTabSz="457200">
              <a:lnSpc>
                <a:spcPts val="2900"/>
              </a:lnSpc>
              <a:defRPr sz="9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Google Shape;118;p28"/>
          <p:cNvSpPr txBox="1"/>
          <p:nvPr/>
        </p:nvSpPr>
        <p:spPr>
          <a:xfrm>
            <a:off x="327925" y="1029824"/>
            <a:ext cx="8704794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GET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http://test.androidcamp.bytedance.com/mini_douyin/invoke/video</a:t>
            </a:r>
          </a:p>
        </p:txBody>
      </p:sp>
      <p:sp>
        <p:nvSpPr>
          <p:cNvPr id="395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Classwork #2 RESTful APIs</a:t>
            </a:r>
          </a:p>
        </p:txBody>
      </p:sp>
      <p:sp>
        <p:nvSpPr>
          <p:cNvPr id="396" name="Google Shape;118;p28"/>
          <p:cNvSpPr txBox="1"/>
          <p:nvPr/>
        </p:nvSpPr>
        <p:spPr>
          <a:xfrm>
            <a:off x="327925" y="1422096"/>
            <a:ext cx="8704794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Response</a:t>
            </a:r>
          </a:p>
        </p:txBody>
      </p:sp>
      <p:sp>
        <p:nvSpPr>
          <p:cNvPr id="397" name="{&quot;feeds&quot;: […"/>
          <p:cNvSpPr txBox="1"/>
          <p:nvPr/>
        </p:nvSpPr>
        <p:spPr>
          <a:xfrm>
            <a:off x="219603" y="1842588"/>
            <a:ext cx="8704794" cy="28769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{"feeds": [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{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"student_id": "2220186666",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"user_name": "doudou",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"image_url": "https://sf6-hscdn-tos.pstatp.com/obj/developer-baas/baas/tt7217xbo2wz3cem41/9c6bbc2aa5355504_1560563154279.jpg",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"_id": "5d044dd222e26f0024157401",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"video_url": "https://lf1-hscdn-tos.pstatp.com/obj/developer-baas/baas/tt7217xbo2wz3cem41/a8efa55c5c22de69_1560563154288.mp4",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"createdAt": "2019-06-15T01:45:54.368Z",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"updatedAt": "2019-06-15T01:45:54.368Z"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}],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"success": true</a:t>
            </a:r>
          </a:p>
          <a:p>
            <a:pPr defTabSz="457200">
              <a:lnSpc>
                <a:spcPts val="2800"/>
              </a:lnSpc>
              <a:defRPr sz="800">
                <a:solidFill>
                  <a:srgbClr val="F8E1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Google Shape;125;p29"/>
          <p:cNvSpPr txBox="1"/>
          <p:nvPr/>
        </p:nvSpPr>
        <p:spPr>
          <a:xfrm>
            <a:off x="1456772" y="1864146"/>
            <a:ext cx="2045806" cy="1415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THANKS.</a:t>
            </a:r>
          </a:p>
        </p:txBody>
      </p:sp>
      <p:sp>
        <p:nvSpPr>
          <p:cNvPr id="401" name="Email: xiaenlong@bytedance.com WeChat: 18514698697"/>
          <p:cNvSpPr txBox="1"/>
          <p:nvPr/>
        </p:nvSpPr>
        <p:spPr>
          <a:xfrm>
            <a:off x="5579689" y="4107359"/>
            <a:ext cx="2483105" cy="507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b="1"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Email: xiaenlong@bytedance.com</a:t>
            </a:r>
            <a:br/>
            <a:r>
              <a:t>WeChat: 18514698697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Google Shape;118;p28"/>
          <p:cNvSpPr txBox="1"/>
          <p:nvPr/>
        </p:nvSpPr>
        <p:spPr>
          <a:xfrm>
            <a:off x="419158" y="1153663"/>
            <a:ext cx="8563956" cy="1042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2000"/>
              <a:buFont typeface="Arial"/>
              <a:buChar char="❏"/>
              <a:defRPr sz="2000">
                <a:solidFill>
                  <a:srgbClr val="3A5BAE"/>
                </a:solidFill>
              </a:defRPr>
            </a:lvl1pPr>
          </a:lstStyle>
          <a:p>
            <a:pPr/>
            <a:r>
              <a:t>Web service: a set of functionality offered over a server using the web, but not web pages / HTML</a:t>
            </a:r>
          </a:p>
        </p:txBody>
      </p:sp>
      <p:sp>
        <p:nvSpPr>
          <p:cNvPr id="229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Web services</a:t>
            </a:r>
          </a:p>
        </p:txBody>
      </p:sp>
      <p:sp>
        <p:nvSpPr>
          <p:cNvPr id="230" name="Google Shape;118;p28"/>
          <p:cNvSpPr txBox="1"/>
          <p:nvPr/>
        </p:nvSpPr>
        <p:spPr>
          <a:xfrm>
            <a:off x="708933" y="2312762"/>
            <a:ext cx="8094593" cy="166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Use the web’s </a:t>
            </a:r>
            <a:r>
              <a:rPr b="1"/>
              <a:t>HTTP</a:t>
            </a:r>
            <a:r>
              <a:t> protocol to connect and transfer data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Client connects to specific URLs to request specific data, which is then sent back in some documented format as XML or </a:t>
            </a:r>
            <a:r>
              <a:rPr b="1"/>
              <a:t>JSON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rPr b="1"/>
              <a:t>REST</a:t>
            </a:r>
            <a:r>
              <a:t>: </a:t>
            </a:r>
            <a:r>
              <a:rPr u="sng"/>
              <a:t>Re</a:t>
            </a:r>
            <a:r>
              <a:t>presentational </a:t>
            </a:r>
            <a:r>
              <a:rPr u="sng"/>
              <a:t>S</a:t>
            </a:r>
            <a:r>
              <a:t>tate </a:t>
            </a:r>
            <a:r>
              <a:rPr u="sng"/>
              <a:t>T</a:t>
            </a:r>
            <a:r>
              <a:t>ransfer. Common style of web services</a:t>
            </a:r>
          </a:p>
        </p:txBody>
      </p:sp>
      <p:sp>
        <p:nvSpPr>
          <p:cNvPr id="231" name="Google Shape;118;p28"/>
          <p:cNvSpPr txBox="1"/>
          <p:nvPr/>
        </p:nvSpPr>
        <p:spPr>
          <a:xfrm>
            <a:off x="1125484" y="4098551"/>
            <a:ext cx="8563956" cy="39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lvl1pPr>
          </a:lstStyle>
          <a:p>
            <a:pPr/>
            <a:r>
              <a:t>“RESTful web services” or “RESTful APIs”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 URL</a:t>
            </a:r>
          </a:p>
        </p:txBody>
      </p:sp>
      <p:pic>
        <p:nvPicPr>
          <p:cNvPr id="237" name="Screen Shot 2019-01-10 at 16.03.25.png" descr="Screen Shot 2019-01-10 at 16.03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53" y="957716"/>
            <a:ext cx="8358094" cy="11006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成组"/>
          <p:cNvGrpSpPr/>
          <p:nvPr/>
        </p:nvGrpSpPr>
        <p:grpSpPr>
          <a:xfrm>
            <a:off x="423446" y="2091448"/>
            <a:ext cx="8342339" cy="2606891"/>
            <a:chOff x="0" y="0"/>
            <a:chExt cx="8342338" cy="2606890"/>
          </a:xfrm>
        </p:grpSpPr>
        <p:pic>
          <p:nvPicPr>
            <p:cNvPr id="238" name="Screen Shot 2019-01-10 at 16.03.53.png" descr="Screen Shot 2019-01-10 at 16.03.5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70045"/>
              <a:ext cx="8342339" cy="1836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" name="箭头"/>
            <p:cNvSpPr/>
            <p:nvPr/>
          </p:nvSpPr>
          <p:spPr>
            <a:xfrm rot="5400000">
              <a:off x="3690867" y="174699"/>
              <a:ext cx="960604" cy="611205"/>
            </a:xfrm>
            <a:prstGeom prst="rightArrow">
              <a:avLst>
                <a:gd name="adj1" fmla="val 27577"/>
                <a:gd name="adj2" fmla="val 58248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RESTful web services</a:t>
            </a:r>
          </a:p>
        </p:txBody>
      </p:sp>
      <p:graphicFrame>
        <p:nvGraphicFramePr>
          <p:cNvPr id="244" name="表格"/>
          <p:cNvGraphicFramePr/>
          <p:nvPr/>
        </p:nvGraphicFramePr>
        <p:xfrm>
          <a:off x="577594" y="1295190"/>
          <a:ext cx="8026912" cy="38201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55982"/>
                <a:gridCol w="1542574"/>
                <a:gridCol w="1290252"/>
                <a:gridCol w="1042183"/>
                <a:gridCol w="1648380"/>
                <a:gridCol w="1234837"/>
              </a:tblGrid>
              <a:tr h="388620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400"/>
                        </a:lnSpc>
                        <a:defRPr sz="1800"/>
                      </a:pPr>
                      <a:r>
                        <a:rPr b="1" sz="7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Uniform Resource Identifier (URI)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400"/>
                        </a:lnSpc>
                        <a:defRPr sz="1800"/>
                      </a:pPr>
                      <a:r>
                        <a:rPr b="1" sz="7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GET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400"/>
                        </a:lnSpc>
                        <a:defRPr sz="1800"/>
                      </a:pPr>
                      <a:r>
                        <a:rPr b="1" sz="7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PUT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400"/>
                        </a:lnSpc>
                        <a:defRPr sz="1800"/>
                      </a:pPr>
                      <a:r>
                        <a:rPr b="1" sz="7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PATCH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400"/>
                        </a:lnSpc>
                        <a:defRPr sz="1800"/>
                      </a:pPr>
                      <a:r>
                        <a:rPr b="1" sz="7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POST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400"/>
                        </a:lnSpc>
                        <a:defRPr sz="1800"/>
                      </a:pPr>
                      <a:r>
                        <a:rPr b="1" sz="7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DELETE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  <a:solidFill>
                      <a:srgbClr val="EAECF0"/>
                    </a:solidFill>
                  </a:tcPr>
                </a:tc>
              </a:tr>
              <a:tr h="998220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600"/>
                        </a:lnSpc>
                        <a:defRPr b="1" sz="9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rPr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Collection, such as </a:t>
                      </a:r>
                      <a:r>
                        <a:t>https://api.example.com/resources/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600"/>
                        </a:lnSpc>
                        <a:defRPr sz="9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i="1"/>
                        <a:t>List</a:t>
                      </a:r>
                      <a:r>
                        <a:t> the URIs and perhaps other details of the collection's members.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600"/>
                        </a:lnSpc>
                        <a:defRPr sz="9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i="1"/>
                        <a:t>Replace </a:t>
                      </a:r>
                      <a:r>
                        <a:t>the entire collection with another collection.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600"/>
                        </a:lnSpc>
                        <a:defRPr sz="1800"/>
                      </a:pPr>
                      <a:r>
                        <a:rPr sz="9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generally used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600"/>
                        </a:lnSpc>
                        <a:defRPr sz="9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i="1"/>
                        <a:t>Create</a:t>
                      </a:r>
                      <a:r>
                        <a:t> a new entry in the collection. The new entry's URI is assigned automatically and is usually returned by the operation.</a:t>
                      </a:r>
                      <a:r>
                        <a:rPr baseline="31999" sz="720">
                          <a:solidFill>
                            <a:srgbClr val="0B0080"/>
                          </a:solidFill>
                          <a:hlinkClick r:id="rId3" invalidUrl="" action="" tgtFrame="" tooltip="" history="1" highlightClick="0" endSnd="0"/>
                        </a:rPr>
                        <a:t> 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600"/>
                        </a:lnSpc>
                        <a:defRPr sz="9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i="1"/>
                        <a:t>Delete</a:t>
                      </a:r>
                      <a:r>
                        <a:t> the entire collection.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600"/>
                        </a:lnSpc>
                        <a:defRPr b="1" sz="9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rPr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Element, such as </a:t>
                      </a:r>
                      <a:r>
                        <a:t>https://api.example.com/resources/item5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600"/>
                        </a:lnSpc>
                        <a:defRPr sz="9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i="1"/>
                        <a:t>Retrieve</a:t>
                      </a:r>
                      <a:r>
                        <a:t> a representation of the addressed member of the collection, expressed in an appropriate Internet media type.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600"/>
                        </a:lnSpc>
                        <a:defRPr sz="9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i="1"/>
                        <a:t>Replace </a:t>
                      </a:r>
                      <a:r>
                        <a:t>the addressed member of the collection, or if it does not exist, create it.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500"/>
                        </a:lnSpc>
                        <a:defRPr sz="8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i="1"/>
                        <a:t>Update </a:t>
                      </a:r>
                      <a:r>
                        <a:t>the addressed member of the collection.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600"/>
                        </a:lnSpc>
                        <a:defRPr sz="9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Not generally used. Treat the addressed member as a collection in its own right and create a new entry within it.</a:t>
                      </a:r>
                      <a:r>
                        <a:rPr baseline="31999" sz="720">
                          <a:solidFill>
                            <a:srgbClr val="0B0080"/>
                          </a:solidFill>
                          <a:hlinkClick r:id="rId3" invalidUrl="" action="" tgtFrame="" tooltip="" history="1" highlightClick="0" endSnd="0"/>
                        </a:rPr>
                        <a:t>[17]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600"/>
                        </a:lnSpc>
                        <a:defRPr sz="900">
                          <a:solidFill>
                            <a:srgbClr val="222222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i="1"/>
                        <a:t>Delete</a:t>
                      </a:r>
                      <a:r>
                        <a:t> the addressed member of the collection.</a:t>
                      </a:r>
                    </a:p>
                  </a:txBody>
                  <a:tcPr marL="71120" marR="71120" marT="35560" marB="35560" anchor="ctr" anchorCtr="0" horzOverflow="overflow">
                    <a:lnL w="12700">
                      <a:solidFill>
                        <a:srgbClr val="A2A9B1"/>
                      </a:solidFill>
                      <a:miter lim="400000"/>
                    </a:lnL>
                    <a:lnR w="12700">
                      <a:solidFill>
                        <a:srgbClr val="A2A9B1"/>
                      </a:solidFill>
                      <a:miter lim="400000"/>
                    </a:lnR>
                    <a:lnT w="12700">
                      <a:solidFill>
                        <a:srgbClr val="A2A9B1"/>
                      </a:solidFill>
                      <a:miter lim="400000"/>
                    </a:lnT>
                    <a:lnB w="12700">
                      <a:solidFill>
                        <a:srgbClr val="A2A9B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5" name="Google Shape;118;p28"/>
          <p:cNvSpPr txBox="1"/>
          <p:nvPr/>
        </p:nvSpPr>
        <p:spPr>
          <a:xfrm>
            <a:off x="381058" y="937763"/>
            <a:ext cx="8563956" cy="39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lvl1pPr>
          </a:lstStyle>
          <a:p>
            <a:pPr/>
            <a:r>
              <a:t>Style Guide</a:t>
            </a:r>
          </a:p>
        </p:txBody>
      </p:sp>
      <p:sp>
        <p:nvSpPr>
          <p:cNvPr id="246" name="Google Shape;118;p28"/>
          <p:cNvSpPr txBox="1"/>
          <p:nvPr/>
        </p:nvSpPr>
        <p:spPr>
          <a:xfrm>
            <a:off x="381058" y="3810006"/>
            <a:ext cx="8563956" cy="39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REST - wikipedia</a:t>
            </a:r>
          </a:p>
        </p:txBody>
      </p:sp>
      <p:sp>
        <p:nvSpPr>
          <p:cNvPr id="247" name="Google Shape;118;p28"/>
          <p:cNvSpPr txBox="1"/>
          <p:nvPr/>
        </p:nvSpPr>
        <p:spPr>
          <a:xfrm>
            <a:off x="381058" y="4139701"/>
            <a:ext cx="8563956" cy="39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Restapitutorial</a:t>
            </a:r>
          </a:p>
        </p:txBody>
      </p:sp>
      <p:sp>
        <p:nvSpPr>
          <p:cNvPr id="248" name="Google Shape;118;p28"/>
          <p:cNvSpPr txBox="1"/>
          <p:nvPr/>
        </p:nvSpPr>
        <p:spPr>
          <a:xfrm>
            <a:off x="381058" y="4488483"/>
            <a:ext cx="8563956" cy="39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HTTP methods for RESTful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Formats</a:t>
            </a:r>
          </a:p>
        </p:txBody>
      </p:sp>
      <p:sp>
        <p:nvSpPr>
          <p:cNvPr id="252" name="Google Shape;118;p28"/>
          <p:cNvSpPr txBox="1"/>
          <p:nvPr/>
        </p:nvSpPr>
        <p:spPr>
          <a:xfrm>
            <a:off x="381058" y="937763"/>
            <a:ext cx="8563956" cy="294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Suppose we have an API that returns a list of employees:</a:t>
            </a:r>
          </a:p>
          <a:p>
            <a:pPr>
              <a:lnSpc>
                <a:spcPct val="200000"/>
              </a:lnSpc>
              <a:defRPr sz="1500">
                <a:solidFill>
                  <a:srgbClr val="3A5BAE"/>
                </a:solidFill>
              </a:defRPr>
            </a:pP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There are two employees, Alex and Bob. Alex’s job is developer and Bob’s is tester.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Alex is familiar with Python, C/C++ and pascal; Bob is familiar with lisp, FORTRAN, and REST APIs.</a:t>
            </a:r>
          </a:p>
          <a:p>
            <a:pPr>
              <a:lnSpc>
                <a:spcPct val="200000"/>
              </a:lnSpc>
              <a:defRPr sz="1500">
                <a:solidFill>
                  <a:srgbClr val="3A5BAE"/>
                </a:solidFill>
              </a:defRPr>
            </a:pP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pPr>
            <a:r>
              <a:t>How do we represent such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Formats</a:t>
            </a:r>
          </a:p>
        </p:txBody>
      </p:sp>
      <p:sp>
        <p:nvSpPr>
          <p:cNvPr id="256" name="Google Shape;118;p28"/>
          <p:cNvSpPr txBox="1"/>
          <p:nvPr/>
        </p:nvSpPr>
        <p:spPr>
          <a:xfrm>
            <a:off x="381058" y="937763"/>
            <a:ext cx="8563956" cy="39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lvl1pPr>
          </a:lstStyle>
          <a:p>
            <a:pPr/>
            <a:r>
              <a:t>YAML               </a:t>
            </a:r>
          </a:p>
        </p:txBody>
      </p:sp>
      <p:sp>
        <p:nvSpPr>
          <p:cNvPr id="257" name="# Employee Records…"/>
          <p:cNvSpPr txBox="1"/>
          <p:nvPr/>
        </p:nvSpPr>
        <p:spPr>
          <a:xfrm>
            <a:off x="740967" y="1306858"/>
            <a:ext cx="1430819" cy="370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# Employee Records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- Employee one: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name: Alex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job: Developer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skills: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- python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- C/C++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- pascal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- Employee two: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name: Bob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job: Tester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skills: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- lisp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- FORTRAN</a:t>
            </a:r>
          </a:p>
          <a:p>
            <a:pPr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- REST APIs</a:t>
            </a:r>
          </a:p>
        </p:txBody>
      </p:sp>
      <p:sp>
        <p:nvSpPr>
          <p:cNvPr id="258" name="&lt;?xml version=&quot;1.0&quot;?&gt;…"/>
          <p:cNvSpPr txBox="1"/>
          <p:nvPr/>
        </p:nvSpPr>
        <p:spPr>
          <a:xfrm>
            <a:off x="2421675" y="1292043"/>
            <a:ext cx="3595401" cy="3488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&lt;?xml version="1.0"?&gt;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&lt;EmployeeRecord&gt;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&lt;Employee id="emp01"&gt;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&lt;name&gt;Alex&lt;/name&gt;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&lt;job&gt;Developer&lt;/job&gt;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&lt;skills&gt;python, C/C++, pascal&lt;/skills&gt;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&lt;/Employee&gt;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 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&lt;Employee id="emp02"&gt;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&lt;name&gt;Bob&lt;/name&gt;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&lt;job&gt;Tester&lt;/job&gt;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    &lt;skills&gt;lips, FORTRAN, REST APIs&lt;/skills&gt;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  &lt;/Employee&gt;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 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&lt;/EmployeeRecord&gt;</a:t>
            </a:r>
          </a:p>
        </p:txBody>
      </p:sp>
      <p:sp>
        <p:nvSpPr>
          <p:cNvPr id="259" name="{…"/>
          <p:cNvSpPr txBox="1"/>
          <p:nvPr/>
        </p:nvSpPr>
        <p:spPr>
          <a:xfrm>
            <a:off x="5890182" y="1306858"/>
            <a:ext cx="3106624" cy="3488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{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</a:t>
            </a:r>
            <a:r>
              <a:t>"Employees": [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</a:t>
            </a:r>
            <a:r>
              <a:t>{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  </a:t>
            </a:r>
            <a:r>
              <a:t>"id": "emp01",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  </a:t>
            </a:r>
            <a:r>
              <a:t>"name": "Alex",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  </a:t>
            </a:r>
            <a:r>
              <a:t>"job": "Developer",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  </a:t>
            </a:r>
            <a:r>
              <a:t>"skills": "python, C/C++, pascal"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</a:t>
            </a:r>
            <a:r>
              <a:t>},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</a:t>
            </a:r>
            <a:r>
              <a:t>{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  </a:t>
            </a:r>
            <a:r>
              <a:t>"id": "emp02",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  </a:t>
            </a:r>
            <a:r>
              <a:t>"name": "Bob",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  </a:t>
            </a:r>
            <a:r>
              <a:t>"job": "Tester",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  </a:t>
            </a:r>
            <a:r>
              <a:t>"skills": "lisp, FORTRAN, REST APIs"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rPr>
                <a:solidFill>
                  <a:srgbClr val="656565"/>
                </a:solidFill>
              </a:rPr>
              <a:t>    </a:t>
            </a:r>
            <a:r>
              <a:t>}</a:t>
            </a: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  ]</a:t>
            </a:r>
            <a:endParaRPr>
              <a:solidFill>
                <a:srgbClr val="656565"/>
              </a:solidFill>
            </a:endParaRPr>
          </a:p>
          <a:p>
            <a:pPr defTabSz="457200">
              <a:defRPr>
                <a:latin typeface="+mn-lt"/>
                <a:ea typeface="+mn-ea"/>
                <a:cs typeface="+mn-cs"/>
                <a:sym typeface="Consolas"/>
              </a:defRPr>
            </a:pPr>
            <a:r>
              <a:t>}</a:t>
            </a:r>
          </a:p>
        </p:txBody>
      </p:sp>
      <p:sp>
        <p:nvSpPr>
          <p:cNvPr id="260" name="XML"/>
          <p:cNvSpPr txBox="1"/>
          <p:nvPr/>
        </p:nvSpPr>
        <p:spPr>
          <a:xfrm>
            <a:off x="2608073" y="971544"/>
            <a:ext cx="953038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lvl1pPr>
          </a:lstStyle>
          <a:p>
            <a:pPr/>
            <a:r>
              <a:t>XML</a:t>
            </a:r>
          </a:p>
        </p:txBody>
      </p:sp>
      <p:sp>
        <p:nvSpPr>
          <p:cNvPr id="261" name="JSON"/>
          <p:cNvSpPr txBox="1"/>
          <p:nvPr/>
        </p:nvSpPr>
        <p:spPr>
          <a:xfrm>
            <a:off x="5776387" y="971544"/>
            <a:ext cx="1069403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457200" indent="-381000">
              <a:lnSpc>
                <a:spcPct val="200000"/>
              </a:lnSpc>
              <a:buClr>
                <a:srgbClr val="3A5BAE"/>
              </a:buClr>
              <a:buSzPts val="1500"/>
              <a:buFont typeface="Arial"/>
              <a:buChar char="❏"/>
              <a:defRPr sz="1500">
                <a:solidFill>
                  <a:srgbClr val="3A5BAE"/>
                </a:solidFill>
              </a:defRPr>
            </a:lvl1pPr>
          </a:lstStyle>
          <a:p>
            <a:pPr/>
            <a:r>
              <a:t>JSON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2"/>
      <p:bldP build="whole" bldLvl="1" animBg="1" rev="0" advAuto="0" spid="256" grpId="1"/>
      <p:bldP build="whole" bldLvl="1" animBg="1" rev="0" advAuto="0" spid="260" grpId="3"/>
      <p:bldP build="whole" bldLvl="1" animBg="1" rev="0" advAuto="0" spid="258" grpId="4"/>
      <p:bldP build="whole" bldLvl="1" animBg="1" rev="0" advAuto="0" spid="261" grpId="5"/>
      <p:bldP build="whole" bldLvl="1" animBg="1" rev="0" advAuto="0" spid="259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Google Shape;118;p28"/>
          <p:cNvSpPr txBox="1"/>
          <p:nvPr/>
        </p:nvSpPr>
        <p:spPr>
          <a:xfrm>
            <a:off x="919758" y="1153551"/>
            <a:ext cx="8563955" cy="3555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rPr b="1" u="sng"/>
              <a:t>J</a:t>
            </a:r>
            <a:r>
              <a:t>ava</a:t>
            </a:r>
            <a:r>
              <a:rPr b="1" u="sng"/>
              <a:t>S</a:t>
            </a:r>
            <a:r>
              <a:t>cript </a:t>
            </a:r>
            <a:r>
              <a:rPr b="1" u="sng"/>
              <a:t>O</a:t>
            </a:r>
            <a:r>
              <a:t>bject </a:t>
            </a:r>
            <a:r>
              <a:rPr b="1" u="sng"/>
              <a:t>N</a:t>
            </a:r>
            <a:r>
              <a:t>otation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t>The most common response format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t>Easy for humans to read and write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t>Easy for machines to parse and generate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t>Language-independent</a:t>
            </a:r>
          </a:p>
          <a:p>
            <a:pPr marL="457200" indent="-381000">
              <a:lnSpc>
                <a:spcPct val="200000"/>
              </a:lnSpc>
              <a:buClr>
                <a:srgbClr val="3A5BAE"/>
              </a:buClr>
              <a:buSzPts val="2100"/>
              <a:buFont typeface="Arial"/>
              <a:buChar char="❏"/>
              <a:defRPr sz="2100">
                <a:solidFill>
                  <a:srgbClr val="3A5BAE"/>
                </a:solidFill>
              </a:defRPr>
            </a:pPr>
            <a:r>
              <a:t>vs XML, vs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YAML</a:t>
            </a:r>
            <a:r>
              <a:t>（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Tutorial</a:t>
            </a:r>
            <a:r>
              <a:t>）</a:t>
            </a:r>
          </a:p>
        </p:txBody>
      </p:sp>
      <p:sp>
        <p:nvSpPr>
          <p:cNvPr id="267" name="Google Shape;119;p28"/>
          <p:cNvSpPr txBox="1"/>
          <p:nvPr/>
        </p:nvSpPr>
        <p:spPr>
          <a:xfrm>
            <a:off x="518418" y="490085"/>
            <a:ext cx="5132347" cy="44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7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JSON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Consolas"/>
        <a:ea typeface="Consolas"/>
        <a:cs typeface="Consolas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Consolas"/>
        <a:ea typeface="Consolas"/>
        <a:cs typeface="Consolas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